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387" r:id="rId2"/>
    <p:sldId id="551" r:id="rId3"/>
    <p:sldId id="559" r:id="rId4"/>
    <p:sldId id="552" r:id="rId5"/>
    <p:sldId id="322" r:id="rId6"/>
    <p:sldId id="323" r:id="rId7"/>
    <p:sldId id="324" r:id="rId8"/>
    <p:sldId id="936" r:id="rId9"/>
    <p:sldId id="937" r:id="rId10"/>
    <p:sldId id="938" r:id="rId11"/>
    <p:sldId id="939" r:id="rId12"/>
    <p:sldId id="940" r:id="rId13"/>
    <p:sldId id="941" r:id="rId14"/>
    <p:sldId id="944" r:id="rId15"/>
    <p:sldId id="946" r:id="rId16"/>
    <p:sldId id="947" r:id="rId17"/>
    <p:sldId id="948" r:id="rId18"/>
    <p:sldId id="949" r:id="rId19"/>
    <p:sldId id="971" r:id="rId20"/>
    <p:sldId id="968" r:id="rId21"/>
    <p:sldId id="969" r:id="rId22"/>
    <p:sldId id="970" r:id="rId23"/>
    <p:sldId id="972"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93AB"/>
    <a:srgbClr val="CD5C5C"/>
    <a:srgbClr val="A6D954"/>
    <a:srgbClr val="92C6DE"/>
    <a:srgbClr val="2ECC2E"/>
    <a:srgbClr val="0000FF"/>
    <a:srgbClr val="FF8C18"/>
    <a:srgbClr val="629FDC"/>
    <a:srgbClr val="6666FF"/>
    <a:srgbClr val="CC5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532" autoAdjust="0"/>
  </p:normalViewPr>
  <p:slideViewPr>
    <p:cSldViewPr snapToGrid="0">
      <p:cViewPr varScale="1">
        <p:scale>
          <a:sx n="96" d="100"/>
          <a:sy n="96" d="100"/>
        </p:scale>
        <p:origin x="96" y="234"/>
      </p:cViewPr>
      <p:guideLst>
        <p:guide orient="horz" pos="213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F6F0C5-C6C4-4F2D-80A0-34C0AB2B1EF3}" type="datetimeFigureOut">
              <a:rPr lang="en-US" smtClean="0"/>
              <a:pPr/>
              <a:t>9/20/2023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74EA1E-4A79-44B3-AA42-18A84773C7C3}" type="slidenum">
              <a:rPr lang="en-US" smtClean="0"/>
              <a:pPr/>
              <a:t>‹#›</a:t>
            </a:fld>
            <a:endParaRPr lang="en-US"/>
          </a:p>
        </p:txBody>
      </p:sp>
    </p:spTree>
    <p:extLst>
      <p:ext uri="{BB962C8B-B14F-4D97-AF65-F5344CB8AC3E}">
        <p14:creationId xmlns:p14="http://schemas.microsoft.com/office/powerpoint/2010/main" val="1526344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a:t>Today is all about discovering new ways to engage people at</a:t>
            </a:r>
            <a:r>
              <a:rPr lang="en-US" baseline="0" dirty="0"/>
              <a:t> your sites. I’ve found that citizen science is a great way to get folks involved in science and in nature. People have an innate </a:t>
            </a:r>
            <a:r>
              <a:rPr lang="en-US" baseline="0" dirty="0" err="1"/>
              <a:t>curiousity</a:t>
            </a:r>
            <a:r>
              <a:rPr lang="en-US" baseline="0" dirty="0"/>
              <a:t> about the natural world, since they were little kids, and citizen science is a wonderful way for them to satisfy that curiosity and contribute to scientific research.  At the same time, scientists are able to harness the power of so many more people than they usually would. </a:t>
            </a:r>
          </a:p>
        </p:txBody>
      </p:sp>
      <p:sp>
        <p:nvSpPr>
          <p:cNvPr id="4" name="Slide Number Placeholder 3"/>
          <p:cNvSpPr>
            <a:spLocks noGrp="1"/>
          </p:cNvSpPr>
          <p:nvPr>
            <p:ph type="sldNum" sz="quarter" idx="10"/>
          </p:nvPr>
        </p:nvSpPr>
        <p:spPr/>
        <p:txBody>
          <a:bodyPr/>
          <a:lstStyle/>
          <a:p>
            <a:fld id="{BC74EA1E-4A79-44B3-AA42-18A84773C7C3}" type="slidenum">
              <a:rPr lang="en-US" smtClean="0"/>
              <a:pPr/>
              <a:t>1</a:t>
            </a:fld>
            <a:endParaRPr lang="en-US" dirty="0"/>
          </a:p>
        </p:txBody>
      </p:sp>
    </p:spTree>
    <p:extLst>
      <p:ext uri="{BB962C8B-B14F-4D97-AF65-F5344CB8AC3E}">
        <p14:creationId xmlns:p14="http://schemas.microsoft.com/office/powerpoint/2010/main" val="3615141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Comparisons between data collected by trained scientists and citizen scientist volunteers confirmed that citizen scientists report similar patterns of arthropod composition</a:t>
            </a:r>
          </a:p>
        </p:txBody>
      </p:sp>
      <p:sp>
        <p:nvSpPr>
          <p:cNvPr id="4" name="Slide Number Placeholder 3"/>
          <p:cNvSpPr>
            <a:spLocks noGrp="1"/>
          </p:cNvSpPr>
          <p:nvPr>
            <p:ph type="sldNum" sz="quarter" idx="5"/>
          </p:nvPr>
        </p:nvSpPr>
        <p:spPr/>
        <p:txBody>
          <a:bodyPr/>
          <a:lstStyle/>
          <a:p>
            <a:fld id="{BC74EA1E-4A79-44B3-AA42-18A84773C7C3}" type="slidenum">
              <a:rPr lang="en-US" smtClean="0"/>
              <a:pPr/>
              <a:t>2</a:t>
            </a:fld>
            <a:endParaRPr lang="en-US" dirty="0"/>
          </a:p>
        </p:txBody>
      </p:sp>
    </p:spTree>
    <p:extLst>
      <p:ext uri="{BB962C8B-B14F-4D97-AF65-F5344CB8AC3E}">
        <p14:creationId xmlns:p14="http://schemas.microsoft.com/office/powerpoint/2010/main" val="3240171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abundance</a:t>
            </a:r>
          </a:p>
          <a:p>
            <a:endParaRPr lang="en-US" dirty="0"/>
          </a:p>
          <a:p>
            <a:r>
              <a:rPr lang="en-US" dirty="0"/>
              <a:t>(each data point is an arthropod group, color-coded as in the first panel, with density estimates of trained scientists on the x and estimates by citizen scientists on the y)</a:t>
            </a:r>
          </a:p>
        </p:txBody>
      </p:sp>
      <p:sp>
        <p:nvSpPr>
          <p:cNvPr id="4" name="Slide Number Placeholder 3"/>
          <p:cNvSpPr>
            <a:spLocks noGrp="1"/>
          </p:cNvSpPr>
          <p:nvPr>
            <p:ph type="sldNum" sz="quarter" idx="5"/>
          </p:nvPr>
        </p:nvSpPr>
        <p:spPr/>
        <p:txBody>
          <a:bodyPr/>
          <a:lstStyle/>
          <a:p>
            <a:fld id="{BC74EA1E-4A79-44B3-AA42-18A84773C7C3}" type="slidenum">
              <a:rPr lang="en-US" smtClean="0"/>
              <a:pPr/>
              <a:t>3</a:t>
            </a:fld>
            <a:endParaRPr lang="en-US" dirty="0"/>
          </a:p>
        </p:txBody>
      </p:sp>
    </p:spTree>
    <p:extLst>
      <p:ext uri="{BB962C8B-B14F-4D97-AF65-F5344CB8AC3E}">
        <p14:creationId xmlns:p14="http://schemas.microsoft.com/office/powerpoint/2010/main" val="543291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phenology, or seasonal timing</a:t>
            </a:r>
          </a:p>
          <a:p>
            <a:endParaRPr lang="en-US" dirty="0"/>
          </a:p>
          <a:p>
            <a:r>
              <a:rPr lang="en-US" dirty="0"/>
              <a:t>(trained scientist data in black, citizen scientists in gray)</a:t>
            </a:r>
          </a:p>
        </p:txBody>
      </p:sp>
      <p:sp>
        <p:nvSpPr>
          <p:cNvPr id="4" name="Slide Number Placeholder 3"/>
          <p:cNvSpPr>
            <a:spLocks noGrp="1"/>
          </p:cNvSpPr>
          <p:nvPr>
            <p:ph type="sldNum" sz="quarter" idx="5"/>
          </p:nvPr>
        </p:nvSpPr>
        <p:spPr/>
        <p:txBody>
          <a:bodyPr/>
          <a:lstStyle/>
          <a:p>
            <a:fld id="{BC74EA1E-4A79-44B3-AA42-18A84773C7C3}" type="slidenum">
              <a:rPr lang="en-US" smtClean="0"/>
              <a:pPr/>
              <a:t>4</a:t>
            </a:fld>
            <a:endParaRPr lang="en-US" dirty="0"/>
          </a:p>
        </p:txBody>
      </p:sp>
    </p:spTree>
    <p:extLst>
      <p:ext uri="{BB962C8B-B14F-4D97-AF65-F5344CB8AC3E}">
        <p14:creationId xmlns:p14="http://schemas.microsoft.com/office/powerpoint/2010/main" val="1393599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09DA-C0F2-4811-805B-9F21F0F31F5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0BC8305-B09F-4C12-BE4A-E9AA48BA920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532A54D-5117-449B-87F8-7F6F96CD3188}"/>
              </a:ext>
            </a:extLst>
          </p:cNvPr>
          <p:cNvSpPr>
            <a:spLocks noGrp="1"/>
          </p:cNvSpPr>
          <p:nvPr>
            <p:ph type="dt" sz="half" idx="10"/>
          </p:nvPr>
        </p:nvSpPr>
        <p:spPr/>
        <p:txBody>
          <a:bodyPr/>
          <a:lstStyle/>
          <a:p>
            <a:fld id="{482088E8-0558-4298-8A96-747A8678D129}" type="datetimeFigureOut">
              <a:rPr lang="en-US" smtClean="0"/>
              <a:pPr/>
              <a:t>9/20/2023</a:t>
            </a:fld>
            <a:endParaRPr lang="en-US"/>
          </a:p>
        </p:txBody>
      </p:sp>
      <p:sp>
        <p:nvSpPr>
          <p:cNvPr id="5" name="Footer Placeholder 4">
            <a:extLst>
              <a:ext uri="{FF2B5EF4-FFF2-40B4-BE49-F238E27FC236}">
                <a16:creationId xmlns:a16="http://schemas.microsoft.com/office/drawing/2014/main" id="{FF9C197D-84AF-404F-A5DB-8D7F5416E4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CE2B52-1AEC-4651-90E0-556C376517B7}"/>
              </a:ext>
            </a:extLst>
          </p:cNvPr>
          <p:cNvSpPr>
            <a:spLocks noGrp="1"/>
          </p:cNvSpPr>
          <p:nvPr>
            <p:ph type="sldNum" sz="quarter" idx="12"/>
          </p:nvPr>
        </p:nvSpPr>
        <p:spPr/>
        <p:txBody>
          <a:bodyPr/>
          <a:lstStyle/>
          <a:p>
            <a:fld id="{FCE71D40-5AD8-4980-9F42-9AB86A574BD3}" type="slidenum">
              <a:rPr lang="en-US" smtClean="0"/>
              <a:pPr/>
              <a:t>‹#›</a:t>
            </a:fld>
            <a:endParaRPr lang="en-US"/>
          </a:p>
        </p:txBody>
      </p:sp>
    </p:spTree>
    <p:extLst>
      <p:ext uri="{BB962C8B-B14F-4D97-AF65-F5344CB8AC3E}">
        <p14:creationId xmlns:p14="http://schemas.microsoft.com/office/powerpoint/2010/main" val="4132479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41688-E3C8-4676-B1E2-97A2150150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0219D9-F646-4F02-B553-DF6116DEDA3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F66772-2FE9-4CEC-ADC1-C32384E43F47}"/>
              </a:ext>
            </a:extLst>
          </p:cNvPr>
          <p:cNvSpPr>
            <a:spLocks noGrp="1"/>
          </p:cNvSpPr>
          <p:nvPr>
            <p:ph type="dt" sz="half" idx="10"/>
          </p:nvPr>
        </p:nvSpPr>
        <p:spPr/>
        <p:txBody>
          <a:bodyPr/>
          <a:lstStyle/>
          <a:p>
            <a:fld id="{482088E8-0558-4298-8A96-747A8678D129}" type="datetimeFigureOut">
              <a:rPr lang="en-US" smtClean="0"/>
              <a:pPr/>
              <a:t>9/20/2023</a:t>
            </a:fld>
            <a:endParaRPr lang="en-US"/>
          </a:p>
        </p:txBody>
      </p:sp>
      <p:sp>
        <p:nvSpPr>
          <p:cNvPr id="5" name="Footer Placeholder 4">
            <a:extLst>
              <a:ext uri="{FF2B5EF4-FFF2-40B4-BE49-F238E27FC236}">
                <a16:creationId xmlns:a16="http://schemas.microsoft.com/office/drawing/2014/main" id="{AF39A7D1-C4D2-4AAF-A0E1-3AE338F836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BEED04-2A0A-4DB5-94B4-FDBB0D747951}"/>
              </a:ext>
            </a:extLst>
          </p:cNvPr>
          <p:cNvSpPr>
            <a:spLocks noGrp="1"/>
          </p:cNvSpPr>
          <p:nvPr>
            <p:ph type="sldNum" sz="quarter" idx="12"/>
          </p:nvPr>
        </p:nvSpPr>
        <p:spPr/>
        <p:txBody>
          <a:bodyPr/>
          <a:lstStyle/>
          <a:p>
            <a:fld id="{FCE71D40-5AD8-4980-9F42-9AB86A574BD3}" type="slidenum">
              <a:rPr lang="en-US" smtClean="0"/>
              <a:pPr/>
              <a:t>‹#›</a:t>
            </a:fld>
            <a:endParaRPr lang="en-US"/>
          </a:p>
        </p:txBody>
      </p:sp>
    </p:spTree>
    <p:extLst>
      <p:ext uri="{BB962C8B-B14F-4D97-AF65-F5344CB8AC3E}">
        <p14:creationId xmlns:p14="http://schemas.microsoft.com/office/powerpoint/2010/main" val="2588778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4F6071-F4AC-4E7D-91D0-BAEA85E523F4}"/>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36E42B-B734-49D6-AA67-6B5653A305CC}"/>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ABD9B2-0FD7-4D6D-B7BC-E08C25F7B6E9}"/>
              </a:ext>
            </a:extLst>
          </p:cNvPr>
          <p:cNvSpPr>
            <a:spLocks noGrp="1"/>
          </p:cNvSpPr>
          <p:nvPr>
            <p:ph type="dt" sz="half" idx="10"/>
          </p:nvPr>
        </p:nvSpPr>
        <p:spPr/>
        <p:txBody>
          <a:bodyPr/>
          <a:lstStyle/>
          <a:p>
            <a:fld id="{482088E8-0558-4298-8A96-747A8678D129}" type="datetimeFigureOut">
              <a:rPr lang="en-US" smtClean="0"/>
              <a:pPr/>
              <a:t>9/20/2023</a:t>
            </a:fld>
            <a:endParaRPr lang="en-US"/>
          </a:p>
        </p:txBody>
      </p:sp>
      <p:sp>
        <p:nvSpPr>
          <p:cNvPr id="5" name="Footer Placeholder 4">
            <a:extLst>
              <a:ext uri="{FF2B5EF4-FFF2-40B4-BE49-F238E27FC236}">
                <a16:creationId xmlns:a16="http://schemas.microsoft.com/office/drawing/2014/main" id="{6484E5D5-60D5-488C-8DDE-40C6C934D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D9D181-FF92-4FE1-B1ED-BFD5AD277A9A}"/>
              </a:ext>
            </a:extLst>
          </p:cNvPr>
          <p:cNvSpPr>
            <a:spLocks noGrp="1"/>
          </p:cNvSpPr>
          <p:nvPr>
            <p:ph type="sldNum" sz="quarter" idx="12"/>
          </p:nvPr>
        </p:nvSpPr>
        <p:spPr/>
        <p:txBody>
          <a:bodyPr/>
          <a:lstStyle/>
          <a:p>
            <a:fld id="{FCE71D40-5AD8-4980-9F42-9AB86A574BD3}" type="slidenum">
              <a:rPr lang="en-US" smtClean="0"/>
              <a:pPr/>
              <a:t>‹#›</a:t>
            </a:fld>
            <a:endParaRPr lang="en-US"/>
          </a:p>
        </p:txBody>
      </p:sp>
    </p:spTree>
    <p:extLst>
      <p:ext uri="{BB962C8B-B14F-4D97-AF65-F5344CB8AC3E}">
        <p14:creationId xmlns:p14="http://schemas.microsoft.com/office/powerpoint/2010/main" val="185074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21C40-50DB-44B4-B1C2-6F75595775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934E48-3C92-4235-89CF-7BDFAE13869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7CA184-E08F-4F71-9F07-C1499F165194}"/>
              </a:ext>
            </a:extLst>
          </p:cNvPr>
          <p:cNvSpPr>
            <a:spLocks noGrp="1"/>
          </p:cNvSpPr>
          <p:nvPr>
            <p:ph type="dt" sz="half" idx="10"/>
          </p:nvPr>
        </p:nvSpPr>
        <p:spPr/>
        <p:txBody>
          <a:bodyPr/>
          <a:lstStyle/>
          <a:p>
            <a:fld id="{482088E8-0558-4298-8A96-747A8678D129}" type="datetimeFigureOut">
              <a:rPr lang="en-US" smtClean="0"/>
              <a:pPr/>
              <a:t>9/20/2023</a:t>
            </a:fld>
            <a:endParaRPr lang="en-US"/>
          </a:p>
        </p:txBody>
      </p:sp>
      <p:sp>
        <p:nvSpPr>
          <p:cNvPr id="5" name="Footer Placeholder 4">
            <a:extLst>
              <a:ext uri="{FF2B5EF4-FFF2-40B4-BE49-F238E27FC236}">
                <a16:creationId xmlns:a16="http://schemas.microsoft.com/office/drawing/2014/main" id="{CC363A4B-3FD7-4ADB-B6D7-1729845D55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888E55-5833-4000-A852-24E081D8FAF1}"/>
              </a:ext>
            </a:extLst>
          </p:cNvPr>
          <p:cNvSpPr>
            <a:spLocks noGrp="1"/>
          </p:cNvSpPr>
          <p:nvPr>
            <p:ph type="sldNum" sz="quarter" idx="12"/>
          </p:nvPr>
        </p:nvSpPr>
        <p:spPr/>
        <p:txBody>
          <a:bodyPr/>
          <a:lstStyle/>
          <a:p>
            <a:fld id="{FCE71D40-5AD8-4980-9F42-9AB86A574BD3}" type="slidenum">
              <a:rPr lang="en-US" smtClean="0"/>
              <a:pPr/>
              <a:t>‹#›</a:t>
            </a:fld>
            <a:endParaRPr lang="en-US"/>
          </a:p>
        </p:txBody>
      </p:sp>
    </p:spTree>
    <p:extLst>
      <p:ext uri="{BB962C8B-B14F-4D97-AF65-F5344CB8AC3E}">
        <p14:creationId xmlns:p14="http://schemas.microsoft.com/office/powerpoint/2010/main" val="571133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3E0BD-88BC-449B-95D5-AA747CFCA9CB}"/>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09C7FFE-A9EE-4A95-945D-209AF946BA76}"/>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BD8BAE-7308-4516-9FF0-2F1CE0F18441}"/>
              </a:ext>
            </a:extLst>
          </p:cNvPr>
          <p:cNvSpPr>
            <a:spLocks noGrp="1"/>
          </p:cNvSpPr>
          <p:nvPr>
            <p:ph type="dt" sz="half" idx="10"/>
          </p:nvPr>
        </p:nvSpPr>
        <p:spPr/>
        <p:txBody>
          <a:bodyPr/>
          <a:lstStyle/>
          <a:p>
            <a:fld id="{482088E8-0558-4298-8A96-747A8678D129}" type="datetimeFigureOut">
              <a:rPr lang="en-US" smtClean="0"/>
              <a:pPr/>
              <a:t>9/20/2023</a:t>
            </a:fld>
            <a:endParaRPr lang="en-US"/>
          </a:p>
        </p:txBody>
      </p:sp>
      <p:sp>
        <p:nvSpPr>
          <p:cNvPr id="5" name="Footer Placeholder 4">
            <a:extLst>
              <a:ext uri="{FF2B5EF4-FFF2-40B4-BE49-F238E27FC236}">
                <a16:creationId xmlns:a16="http://schemas.microsoft.com/office/drawing/2014/main" id="{9FA1002A-3BC7-4F49-AF0D-8368C6597D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5A26BD-6916-47F5-8176-0CF44FABDBDC}"/>
              </a:ext>
            </a:extLst>
          </p:cNvPr>
          <p:cNvSpPr>
            <a:spLocks noGrp="1"/>
          </p:cNvSpPr>
          <p:nvPr>
            <p:ph type="sldNum" sz="quarter" idx="12"/>
          </p:nvPr>
        </p:nvSpPr>
        <p:spPr/>
        <p:txBody>
          <a:bodyPr/>
          <a:lstStyle/>
          <a:p>
            <a:fld id="{FCE71D40-5AD8-4980-9F42-9AB86A574BD3}" type="slidenum">
              <a:rPr lang="en-US" smtClean="0"/>
              <a:pPr/>
              <a:t>‹#›</a:t>
            </a:fld>
            <a:endParaRPr lang="en-US"/>
          </a:p>
        </p:txBody>
      </p:sp>
    </p:spTree>
    <p:extLst>
      <p:ext uri="{BB962C8B-B14F-4D97-AF65-F5344CB8AC3E}">
        <p14:creationId xmlns:p14="http://schemas.microsoft.com/office/powerpoint/2010/main" val="799197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1BE3D-B301-4AC8-BD34-8908579482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842ED1-F8D2-4553-8A37-11E38096AAEC}"/>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CDAF1F-9267-4915-87FB-8C2E49FE74B1}"/>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0E0EB4-B721-4CFB-BE86-8E2D0BD9622E}"/>
              </a:ext>
            </a:extLst>
          </p:cNvPr>
          <p:cNvSpPr>
            <a:spLocks noGrp="1"/>
          </p:cNvSpPr>
          <p:nvPr>
            <p:ph type="dt" sz="half" idx="10"/>
          </p:nvPr>
        </p:nvSpPr>
        <p:spPr/>
        <p:txBody>
          <a:bodyPr/>
          <a:lstStyle/>
          <a:p>
            <a:fld id="{482088E8-0558-4298-8A96-747A8678D129}" type="datetimeFigureOut">
              <a:rPr lang="en-US" smtClean="0"/>
              <a:pPr/>
              <a:t>9/20/2023</a:t>
            </a:fld>
            <a:endParaRPr lang="en-US"/>
          </a:p>
        </p:txBody>
      </p:sp>
      <p:sp>
        <p:nvSpPr>
          <p:cNvPr id="6" name="Footer Placeholder 5">
            <a:extLst>
              <a:ext uri="{FF2B5EF4-FFF2-40B4-BE49-F238E27FC236}">
                <a16:creationId xmlns:a16="http://schemas.microsoft.com/office/drawing/2014/main" id="{777F2B6D-34E7-4302-B4B7-69157675F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F8062-7E62-4C37-ABFB-CAFAC97DD925}"/>
              </a:ext>
            </a:extLst>
          </p:cNvPr>
          <p:cNvSpPr>
            <a:spLocks noGrp="1"/>
          </p:cNvSpPr>
          <p:nvPr>
            <p:ph type="sldNum" sz="quarter" idx="12"/>
          </p:nvPr>
        </p:nvSpPr>
        <p:spPr/>
        <p:txBody>
          <a:bodyPr/>
          <a:lstStyle/>
          <a:p>
            <a:fld id="{FCE71D40-5AD8-4980-9F42-9AB86A574BD3}" type="slidenum">
              <a:rPr lang="en-US" smtClean="0"/>
              <a:pPr/>
              <a:t>‹#›</a:t>
            </a:fld>
            <a:endParaRPr lang="en-US"/>
          </a:p>
        </p:txBody>
      </p:sp>
    </p:spTree>
    <p:extLst>
      <p:ext uri="{BB962C8B-B14F-4D97-AF65-F5344CB8AC3E}">
        <p14:creationId xmlns:p14="http://schemas.microsoft.com/office/powerpoint/2010/main" val="512710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7E4F5-C886-4729-99DC-3B7B9103AE4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E054C9-3CA2-4F2E-9980-667C30A659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9B9EF15B-677D-485D-A8CA-EB3DD817D73F}"/>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0E2BFC-0BDA-4C29-8D39-5393ACBD227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1DA20D89-2220-41BA-8A38-22339EFF8B86}"/>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2A0E30-8FAD-4BDA-AD7A-973012120F8C}"/>
              </a:ext>
            </a:extLst>
          </p:cNvPr>
          <p:cNvSpPr>
            <a:spLocks noGrp="1"/>
          </p:cNvSpPr>
          <p:nvPr>
            <p:ph type="dt" sz="half" idx="10"/>
          </p:nvPr>
        </p:nvSpPr>
        <p:spPr/>
        <p:txBody>
          <a:bodyPr/>
          <a:lstStyle/>
          <a:p>
            <a:fld id="{482088E8-0558-4298-8A96-747A8678D129}" type="datetimeFigureOut">
              <a:rPr lang="en-US" smtClean="0"/>
              <a:pPr/>
              <a:t>9/20/2023</a:t>
            </a:fld>
            <a:endParaRPr lang="en-US"/>
          </a:p>
        </p:txBody>
      </p:sp>
      <p:sp>
        <p:nvSpPr>
          <p:cNvPr id="8" name="Footer Placeholder 7">
            <a:extLst>
              <a:ext uri="{FF2B5EF4-FFF2-40B4-BE49-F238E27FC236}">
                <a16:creationId xmlns:a16="http://schemas.microsoft.com/office/drawing/2014/main" id="{666052FD-A664-45F4-9A03-A2ACAC5B6D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1059E7-A27F-4123-8DF3-7E3296533316}"/>
              </a:ext>
            </a:extLst>
          </p:cNvPr>
          <p:cNvSpPr>
            <a:spLocks noGrp="1"/>
          </p:cNvSpPr>
          <p:nvPr>
            <p:ph type="sldNum" sz="quarter" idx="12"/>
          </p:nvPr>
        </p:nvSpPr>
        <p:spPr/>
        <p:txBody>
          <a:bodyPr/>
          <a:lstStyle/>
          <a:p>
            <a:fld id="{FCE71D40-5AD8-4980-9F42-9AB86A574BD3}" type="slidenum">
              <a:rPr lang="en-US" smtClean="0"/>
              <a:pPr/>
              <a:t>‹#›</a:t>
            </a:fld>
            <a:endParaRPr lang="en-US"/>
          </a:p>
        </p:txBody>
      </p:sp>
    </p:spTree>
    <p:extLst>
      <p:ext uri="{BB962C8B-B14F-4D97-AF65-F5344CB8AC3E}">
        <p14:creationId xmlns:p14="http://schemas.microsoft.com/office/powerpoint/2010/main" val="3661403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E7736-608D-496E-B009-D539B3DCEE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DB913D-08C7-41A2-B95A-EE665FA52CDF}"/>
              </a:ext>
            </a:extLst>
          </p:cNvPr>
          <p:cNvSpPr>
            <a:spLocks noGrp="1"/>
          </p:cNvSpPr>
          <p:nvPr>
            <p:ph type="dt" sz="half" idx="10"/>
          </p:nvPr>
        </p:nvSpPr>
        <p:spPr/>
        <p:txBody>
          <a:bodyPr/>
          <a:lstStyle/>
          <a:p>
            <a:fld id="{482088E8-0558-4298-8A96-747A8678D129}" type="datetimeFigureOut">
              <a:rPr lang="en-US" smtClean="0"/>
              <a:pPr/>
              <a:t>9/20/2023</a:t>
            </a:fld>
            <a:endParaRPr lang="en-US"/>
          </a:p>
        </p:txBody>
      </p:sp>
      <p:sp>
        <p:nvSpPr>
          <p:cNvPr id="4" name="Footer Placeholder 3">
            <a:extLst>
              <a:ext uri="{FF2B5EF4-FFF2-40B4-BE49-F238E27FC236}">
                <a16:creationId xmlns:a16="http://schemas.microsoft.com/office/drawing/2014/main" id="{485673F2-5EB6-46D8-9204-0F3E2491B7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8A4F58-3A15-4C4F-9EF5-AB4CC45BDB6B}"/>
              </a:ext>
            </a:extLst>
          </p:cNvPr>
          <p:cNvSpPr>
            <a:spLocks noGrp="1"/>
          </p:cNvSpPr>
          <p:nvPr>
            <p:ph type="sldNum" sz="quarter" idx="12"/>
          </p:nvPr>
        </p:nvSpPr>
        <p:spPr/>
        <p:txBody>
          <a:bodyPr/>
          <a:lstStyle/>
          <a:p>
            <a:fld id="{FCE71D40-5AD8-4980-9F42-9AB86A574BD3}" type="slidenum">
              <a:rPr lang="en-US" smtClean="0"/>
              <a:pPr/>
              <a:t>‹#›</a:t>
            </a:fld>
            <a:endParaRPr lang="en-US"/>
          </a:p>
        </p:txBody>
      </p:sp>
    </p:spTree>
    <p:extLst>
      <p:ext uri="{BB962C8B-B14F-4D97-AF65-F5344CB8AC3E}">
        <p14:creationId xmlns:p14="http://schemas.microsoft.com/office/powerpoint/2010/main" val="3500649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4006D9-B499-411F-838A-247966B258FF}"/>
              </a:ext>
            </a:extLst>
          </p:cNvPr>
          <p:cNvSpPr>
            <a:spLocks noGrp="1"/>
          </p:cNvSpPr>
          <p:nvPr>
            <p:ph type="dt" sz="half" idx="10"/>
          </p:nvPr>
        </p:nvSpPr>
        <p:spPr/>
        <p:txBody>
          <a:bodyPr/>
          <a:lstStyle/>
          <a:p>
            <a:fld id="{482088E8-0558-4298-8A96-747A8678D129}" type="datetimeFigureOut">
              <a:rPr lang="en-US" smtClean="0"/>
              <a:pPr/>
              <a:t>9/20/2023</a:t>
            </a:fld>
            <a:endParaRPr lang="en-US"/>
          </a:p>
        </p:txBody>
      </p:sp>
      <p:sp>
        <p:nvSpPr>
          <p:cNvPr id="3" name="Footer Placeholder 2">
            <a:extLst>
              <a:ext uri="{FF2B5EF4-FFF2-40B4-BE49-F238E27FC236}">
                <a16:creationId xmlns:a16="http://schemas.microsoft.com/office/drawing/2014/main" id="{590DF50D-03EF-4CD1-8CED-18DE957931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57021C-CBE9-403A-9B74-7574022A0AC7}"/>
              </a:ext>
            </a:extLst>
          </p:cNvPr>
          <p:cNvSpPr>
            <a:spLocks noGrp="1"/>
          </p:cNvSpPr>
          <p:nvPr>
            <p:ph type="sldNum" sz="quarter" idx="12"/>
          </p:nvPr>
        </p:nvSpPr>
        <p:spPr/>
        <p:txBody>
          <a:bodyPr/>
          <a:lstStyle/>
          <a:p>
            <a:fld id="{FCE71D40-5AD8-4980-9F42-9AB86A574BD3}" type="slidenum">
              <a:rPr lang="en-US" smtClean="0"/>
              <a:pPr/>
              <a:t>‹#›</a:t>
            </a:fld>
            <a:endParaRPr lang="en-US"/>
          </a:p>
        </p:txBody>
      </p:sp>
    </p:spTree>
    <p:extLst>
      <p:ext uri="{BB962C8B-B14F-4D97-AF65-F5344CB8AC3E}">
        <p14:creationId xmlns:p14="http://schemas.microsoft.com/office/powerpoint/2010/main" val="1599423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E69FB-D6B3-47FD-8820-86F76725AC2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12C7555-55B9-4087-8B69-72D013DBC4F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791FEE-4B7B-41BF-9815-8301B6ED032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123AAE3-801E-4BC2-8F9D-810F49538CBC}"/>
              </a:ext>
            </a:extLst>
          </p:cNvPr>
          <p:cNvSpPr>
            <a:spLocks noGrp="1"/>
          </p:cNvSpPr>
          <p:nvPr>
            <p:ph type="dt" sz="half" idx="10"/>
          </p:nvPr>
        </p:nvSpPr>
        <p:spPr/>
        <p:txBody>
          <a:bodyPr/>
          <a:lstStyle/>
          <a:p>
            <a:fld id="{482088E8-0558-4298-8A96-747A8678D129}" type="datetimeFigureOut">
              <a:rPr lang="en-US" smtClean="0"/>
              <a:pPr/>
              <a:t>9/20/2023</a:t>
            </a:fld>
            <a:endParaRPr lang="en-US"/>
          </a:p>
        </p:txBody>
      </p:sp>
      <p:sp>
        <p:nvSpPr>
          <p:cNvPr id="6" name="Footer Placeholder 5">
            <a:extLst>
              <a:ext uri="{FF2B5EF4-FFF2-40B4-BE49-F238E27FC236}">
                <a16:creationId xmlns:a16="http://schemas.microsoft.com/office/drawing/2014/main" id="{42C3B07E-EB61-4396-8A66-85276DDFA6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8DEF2B-8B44-4AEF-B4C5-50D8C57AB2A9}"/>
              </a:ext>
            </a:extLst>
          </p:cNvPr>
          <p:cNvSpPr>
            <a:spLocks noGrp="1"/>
          </p:cNvSpPr>
          <p:nvPr>
            <p:ph type="sldNum" sz="quarter" idx="12"/>
          </p:nvPr>
        </p:nvSpPr>
        <p:spPr/>
        <p:txBody>
          <a:bodyPr/>
          <a:lstStyle/>
          <a:p>
            <a:fld id="{FCE71D40-5AD8-4980-9F42-9AB86A574BD3}" type="slidenum">
              <a:rPr lang="en-US" smtClean="0"/>
              <a:pPr/>
              <a:t>‹#›</a:t>
            </a:fld>
            <a:endParaRPr lang="en-US"/>
          </a:p>
        </p:txBody>
      </p:sp>
    </p:spTree>
    <p:extLst>
      <p:ext uri="{BB962C8B-B14F-4D97-AF65-F5344CB8AC3E}">
        <p14:creationId xmlns:p14="http://schemas.microsoft.com/office/powerpoint/2010/main" val="1978798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82695-A7D3-4266-96D0-ACA721D7F4E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430D849-4897-454E-8337-93E0195B776F}"/>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E72D1C4-74AA-498B-9D3C-3497DAE63D9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365343FF-17B6-4824-9932-89F405707278}"/>
              </a:ext>
            </a:extLst>
          </p:cNvPr>
          <p:cNvSpPr>
            <a:spLocks noGrp="1"/>
          </p:cNvSpPr>
          <p:nvPr>
            <p:ph type="dt" sz="half" idx="10"/>
          </p:nvPr>
        </p:nvSpPr>
        <p:spPr/>
        <p:txBody>
          <a:bodyPr/>
          <a:lstStyle/>
          <a:p>
            <a:fld id="{482088E8-0558-4298-8A96-747A8678D129}" type="datetimeFigureOut">
              <a:rPr lang="en-US" smtClean="0"/>
              <a:pPr/>
              <a:t>9/20/2023</a:t>
            </a:fld>
            <a:endParaRPr lang="en-US"/>
          </a:p>
        </p:txBody>
      </p:sp>
      <p:sp>
        <p:nvSpPr>
          <p:cNvPr id="6" name="Footer Placeholder 5">
            <a:extLst>
              <a:ext uri="{FF2B5EF4-FFF2-40B4-BE49-F238E27FC236}">
                <a16:creationId xmlns:a16="http://schemas.microsoft.com/office/drawing/2014/main" id="{938B891A-BF45-4D55-AF44-92F63DC359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0E4DE6-492E-4200-81BD-FBB50C62C77A}"/>
              </a:ext>
            </a:extLst>
          </p:cNvPr>
          <p:cNvSpPr>
            <a:spLocks noGrp="1"/>
          </p:cNvSpPr>
          <p:nvPr>
            <p:ph type="sldNum" sz="quarter" idx="12"/>
          </p:nvPr>
        </p:nvSpPr>
        <p:spPr/>
        <p:txBody>
          <a:bodyPr/>
          <a:lstStyle/>
          <a:p>
            <a:fld id="{FCE71D40-5AD8-4980-9F42-9AB86A574BD3}" type="slidenum">
              <a:rPr lang="en-US" smtClean="0"/>
              <a:pPr/>
              <a:t>‹#›</a:t>
            </a:fld>
            <a:endParaRPr lang="en-US"/>
          </a:p>
        </p:txBody>
      </p:sp>
    </p:spTree>
    <p:extLst>
      <p:ext uri="{BB962C8B-B14F-4D97-AF65-F5344CB8AC3E}">
        <p14:creationId xmlns:p14="http://schemas.microsoft.com/office/powerpoint/2010/main" val="2082436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3187C4-7663-4079-94D3-9686EBDBDFB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A2615D-148C-401B-86F5-59778C25794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5DDAD-E6DC-4C4D-9887-0952821A4894}"/>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82088E8-0558-4298-8A96-747A8678D129}" type="datetimeFigureOut">
              <a:rPr lang="en-US" smtClean="0"/>
              <a:pPr/>
              <a:t>9/20/2023</a:t>
            </a:fld>
            <a:endParaRPr lang="en-US"/>
          </a:p>
        </p:txBody>
      </p:sp>
      <p:sp>
        <p:nvSpPr>
          <p:cNvPr id="5" name="Footer Placeholder 4">
            <a:extLst>
              <a:ext uri="{FF2B5EF4-FFF2-40B4-BE49-F238E27FC236}">
                <a16:creationId xmlns:a16="http://schemas.microsoft.com/office/drawing/2014/main" id="{EB86E1B4-F196-4472-A447-0B939C05D9A1}"/>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9BDB18-6E7E-4AEA-A6C4-960567728F8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CE71D40-5AD8-4980-9F42-9AB86A574BD3}" type="slidenum">
              <a:rPr lang="en-US" smtClean="0"/>
              <a:pPr/>
              <a:t>‹#›</a:t>
            </a:fld>
            <a:endParaRPr lang="en-US"/>
          </a:p>
        </p:txBody>
      </p:sp>
    </p:spTree>
    <p:extLst>
      <p:ext uri="{BB962C8B-B14F-4D97-AF65-F5344CB8AC3E}">
        <p14:creationId xmlns:p14="http://schemas.microsoft.com/office/powerpoint/2010/main" val="40932007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emf"/><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emf"/><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emf"/><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emf"/><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emf"/><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3.emf"/><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5.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3.emf"/><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5.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emf"/><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emf"/><Relationship Id="rId10" Type="http://schemas.openxmlformats.org/officeDocument/2006/relationships/image" Target="../media/image9.png"/><Relationship Id="rId4" Type="http://schemas.openxmlformats.org/officeDocument/2006/relationships/image" Target="../media/image3.emf"/><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emf"/><Relationship Id="rId5" Type="http://schemas.openxmlformats.org/officeDocument/2006/relationships/image" Target="../media/image3.emf"/><Relationship Id="rId10" Type="http://schemas.openxmlformats.org/officeDocument/2006/relationships/image" Target="../media/image9.png"/><Relationship Id="rId4" Type="http://schemas.openxmlformats.org/officeDocument/2006/relationships/image" Target="../media/image2.emf"/><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emf"/><Relationship Id="rId5" Type="http://schemas.openxmlformats.org/officeDocument/2006/relationships/image" Target="../media/image3.emf"/><Relationship Id="rId10" Type="http://schemas.openxmlformats.org/officeDocument/2006/relationships/image" Target="../media/image9.png"/><Relationship Id="rId4" Type="http://schemas.openxmlformats.org/officeDocument/2006/relationships/image" Target="../media/image2.emf"/><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emf"/><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78"/>
          <a:stretch/>
        </p:blipFill>
        <p:spPr>
          <a:xfrm>
            <a:off x="-7883" y="-5408"/>
            <a:ext cx="9151883" cy="6863407"/>
          </a:xfrm>
          <a:prstGeom prst="rect">
            <a:avLst/>
          </a:prstGeom>
        </p:spPr>
      </p:pic>
      <p:sp>
        <p:nvSpPr>
          <p:cNvPr id="4" name="TextBox 3"/>
          <p:cNvSpPr txBox="1"/>
          <p:nvPr/>
        </p:nvSpPr>
        <p:spPr>
          <a:xfrm>
            <a:off x="725743" y="5599693"/>
            <a:ext cx="8028791" cy="1015663"/>
          </a:xfrm>
          <a:prstGeom prst="rect">
            <a:avLst/>
          </a:prstGeom>
          <a:noFill/>
        </p:spPr>
        <p:txBody>
          <a:bodyPr wrap="square" rtlCol="0">
            <a:spAutoFit/>
          </a:bodyPr>
          <a:lstStyle/>
          <a:p>
            <a:pPr algn="ctr">
              <a:spcBef>
                <a:spcPts val="1350"/>
              </a:spcBef>
            </a:pPr>
            <a:r>
              <a:rPr lang="en-US" sz="3600" b="1" dirty="0">
                <a:solidFill>
                  <a:srgbClr val="FFFFFF"/>
                </a:solidFill>
                <a:latin typeface="Montserrat Light" panose="00000400000000000000" pitchFamily="50" charset="0"/>
                <a:ea typeface="Roboto Slab" pitchFamily="2" charset="0"/>
                <a:cs typeface="Segoe UI Semilight" panose="020B0402040204020203" pitchFamily="34" charset="0"/>
              </a:rPr>
              <a:t>Allen Hurlbert</a:t>
            </a:r>
            <a:br>
              <a:rPr lang="en-US" sz="2100" b="1" dirty="0">
                <a:solidFill>
                  <a:srgbClr val="FFFFFF"/>
                </a:solidFill>
                <a:latin typeface="Montserrat Light" panose="00000400000000000000" pitchFamily="50" charset="0"/>
                <a:ea typeface="Roboto Slab" pitchFamily="2" charset="0"/>
                <a:cs typeface="Segoe UI Semilight" panose="020B0402040204020203" pitchFamily="34" charset="0"/>
              </a:rPr>
            </a:br>
            <a:r>
              <a:rPr lang="en-US" sz="2400" b="1" dirty="0">
                <a:solidFill>
                  <a:srgbClr val="FFFFFF"/>
                </a:solidFill>
                <a:latin typeface="Montserrat Light" panose="00000400000000000000" pitchFamily="50" charset="0"/>
                <a:ea typeface="Roboto Slab" pitchFamily="2" charset="0"/>
                <a:cs typeface="Segoe UI Semilight" panose="020B0402040204020203" pitchFamily="34" charset="0"/>
              </a:rPr>
              <a:t>UNIVERSITY OF NORTH CAROLINA-CHAPEL HILL</a:t>
            </a:r>
            <a:endParaRPr lang="en-US" sz="2400" dirty="0">
              <a:solidFill>
                <a:srgbClr val="FFFFFF"/>
              </a:solidFill>
              <a:latin typeface="Montserrat Light" panose="00000400000000000000" pitchFamily="50" charset="0"/>
              <a:ea typeface="Roboto Slab" pitchFamily="2" charset="0"/>
              <a:cs typeface="Segoe UI Semilight" panose="020B0402040204020203" pitchFamily="34" charset="0"/>
            </a:endParaRPr>
          </a:p>
        </p:txBody>
      </p:sp>
      <p:sp>
        <p:nvSpPr>
          <p:cNvPr id="5" name="AutoShape 6" descr="http://img1.123freevectors.com/wp-content/uploads/animals_big/066_free-vector-birds-pack.png"/>
          <p:cNvSpPr>
            <a:spLocks noChangeAspect="1" noChangeArrowheads="1"/>
          </p:cNvSpPr>
          <p:nvPr/>
        </p:nvSpPr>
        <p:spPr bwMode="auto">
          <a:xfrm>
            <a:off x="1259681" y="748904"/>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5" name="TextBox 14"/>
          <p:cNvSpPr txBox="1"/>
          <p:nvPr/>
        </p:nvSpPr>
        <p:spPr>
          <a:xfrm>
            <a:off x="156965" y="84481"/>
            <a:ext cx="8028790" cy="1200329"/>
          </a:xfrm>
          <a:prstGeom prst="rect">
            <a:avLst/>
          </a:prstGeom>
          <a:noFill/>
        </p:spPr>
        <p:txBody>
          <a:bodyPr wrap="square" rtlCol="0">
            <a:spAutoFit/>
          </a:bodyPr>
          <a:lstStyle/>
          <a:p>
            <a:r>
              <a:rPr lang="en-US" sz="7200" b="1" dirty="0">
                <a:solidFill>
                  <a:srgbClr val="FFFF00"/>
                </a:solidFill>
                <a:latin typeface="Kaushan Script" panose="03060602040705080205" pitchFamily="66" charset="0"/>
                <a:cs typeface="Segoe UI Semilight" panose="020B0402040204020203" pitchFamily="34" charset="0"/>
              </a:rPr>
              <a:t>Caterpillars Count! </a:t>
            </a:r>
          </a:p>
        </p:txBody>
      </p:sp>
      <p:sp>
        <p:nvSpPr>
          <p:cNvPr id="2" name="TextBox 1"/>
          <p:cNvSpPr txBox="1"/>
          <p:nvPr/>
        </p:nvSpPr>
        <p:spPr>
          <a:xfrm flipH="1">
            <a:off x="298346" y="1352398"/>
            <a:ext cx="8028791" cy="584775"/>
          </a:xfrm>
          <a:prstGeom prst="rect">
            <a:avLst/>
          </a:prstGeom>
          <a:noFill/>
        </p:spPr>
        <p:txBody>
          <a:bodyPr wrap="square" rtlCol="0">
            <a:spAutoFit/>
          </a:bodyPr>
          <a:lstStyle/>
          <a:p>
            <a:r>
              <a:rPr lang="en-US" sz="3200" dirty="0">
                <a:solidFill>
                  <a:srgbClr val="FFFFFF"/>
                </a:solidFill>
                <a:effectLst>
                  <a:outerShdw blurRad="50800" dist="38100" dir="2700000" algn="tl" rotWithShape="0">
                    <a:prstClr val="black">
                      <a:alpha val="40000"/>
                    </a:prstClr>
                  </a:outerShdw>
                </a:effectLst>
                <a:latin typeface="Montserrat Light" panose="00000400000000000000" pitchFamily="50" charset="0"/>
              </a:rPr>
              <a:t>What have we learned?</a:t>
            </a:r>
          </a:p>
        </p:txBody>
      </p:sp>
    </p:spTree>
    <p:extLst>
      <p:ext uri="{BB962C8B-B14F-4D97-AF65-F5344CB8AC3E}">
        <p14:creationId xmlns:p14="http://schemas.microsoft.com/office/powerpoint/2010/main" val="2155999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4655AD-7690-499A-A121-C6B7E9A557F1}"/>
              </a:ext>
            </a:extLst>
          </p:cNvPr>
          <p:cNvPicPr>
            <a:picLocks noChangeAspect="1"/>
          </p:cNvPicPr>
          <p:nvPr/>
        </p:nvPicPr>
        <p:blipFill>
          <a:blip r:embed="rId2"/>
          <a:stretch>
            <a:fillRect/>
          </a:stretch>
        </p:blipFill>
        <p:spPr>
          <a:xfrm>
            <a:off x="1370648" y="1828800"/>
            <a:ext cx="6403292" cy="4572000"/>
          </a:xfrm>
          <a:prstGeom prst="rect">
            <a:avLst/>
          </a:prstGeom>
        </p:spPr>
      </p:pic>
      <p:sp>
        <p:nvSpPr>
          <p:cNvPr id="10" name="TextBox 9">
            <a:extLst>
              <a:ext uri="{FF2B5EF4-FFF2-40B4-BE49-F238E27FC236}">
                <a16:creationId xmlns:a16="http://schemas.microsoft.com/office/drawing/2014/main" id="{721040E1-6EA4-464E-8C87-82B765CF7546}"/>
              </a:ext>
            </a:extLst>
          </p:cNvPr>
          <p:cNvSpPr txBox="1"/>
          <p:nvPr/>
        </p:nvSpPr>
        <p:spPr>
          <a:xfrm>
            <a:off x="82193" y="65571"/>
            <a:ext cx="8979614" cy="58477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3200" dirty="0">
                <a:solidFill>
                  <a:srgbClr val="0070C0"/>
                </a:solidFill>
                <a:latin typeface="Segoe UI Semilight" panose="020B0402040204020203" pitchFamily="34" charset="0"/>
                <a:cs typeface="Segoe UI Semilight" panose="020B0402040204020203" pitchFamily="34" charset="0"/>
              </a:rPr>
              <a:t>What have we learned?</a:t>
            </a:r>
          </a:p>
        </p:txBody>
      </p:sp>
      <p:pic>
        <p:nvPicPr>
          <p:cNvPr id="9" name="Picture 22" descr="http://static.flickr.com/2238/2148457971_8475d5226d.jpg">
            <a:extLst>
              <a:ext uri="{FF2B5EF4-FFF2-40B4-BE49-F238E27FC236}">
                <a16:creationId xmlns:a16="http://schemas.microsoft.com/office/drawing/2014/main" id="{612F2096-A279-4218-A629-F2B53EEE0ADE}"/>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3110783" y="3429000"/>
            <a:ext cx="1182261" cy="13230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FC281D2-3949-4D9F-9FEB-28A664243DAC}"/>
              </a:ext>
            </a:extLst>
          </p:cNvPr>
          <p:cNvSpPr txBox="1"/>
          <p:nvPr/>
        </p:nvSpPr>
        <p:spPr>
          <a:xfrm>
            <a:off x="4184889" y="1979977"/>
            <a:ext cx="3221972" cy="369332"/>
          </a:xfrm>
          <a:prstGeom prst="rect">
            <a:avLst/>
          </a:prstGeom>
          <a:noFill/>
        </p:spPr>
        <p:txBody>
          <a:bodyPr wrap="none" rtlCol="0">
            <a:spAutoFit/>
          </a:bodyPr>
          <a:lstStyle/>
          <a:p>
            <a:r>
              <a:rPr lang="en-US" dirty="0"/>
              <a:t>North Carolina Botanical Garden</a:t>
            </a:r>
          </a:p>
        </p:txBody>
      </p:sp>
      <p:sp>
        <p:nvSpPr>
          <p:cNvPr id="11" name="TextBox 10">
            <a:extLst>
              <a:ext uri="{FF2B5EF4-FFF2-40B4-BE49-F238E27FC236}">
                <a16:creationId xmlns:a16="http://schemas.microsoft.com/office/drawing/2014/main" id="{601208DD-8084-4150-A630-5BDF84717C20}"/>
              </a:ext>
            </a:extLst>
          </p:cNvPr>
          <p:cNvSpPr txBox="1"/>
          <p:nvPr/>
        </p:nvSpPr>
        <p:spPr>
          <a:xfrm>
            <a:off x="154487" y="1329928"/>
            <a:ext cx="8546084" cy="584775"/>
          </a:xfrm>
          <a:prstGeom prst="rect">
            <a:avLst/>
          </a:prstGeom>
          <a:noFill/>
        </p:spPr>
        <p:txBody>
          <a:bodyPr wrap="square" rtlCol="0">
            <a:spAutoFit/>
          </a:bodyPr>
          <a:lstStyle/>
          <a:p>
            <a:r>
              <a:rPr lang="en-US" sz="3200" b="1" dirty="0">
                <a:solidFill>
                  <a:srgbClr val="0070C0"/>
                </a:solidFill>
                <a:latin typeface="Segoe UI Semilight" panose="020B0402040204020203" pitchFamily="34" charset="0"/>
                <a:cs typeface="Segoe UI Semilight" panose="020B0402040204020203" pitchFamily="34" charset="0"/>
              </a:rPr>
              <a:t>Caterpillar Phenology</a:t>
            </a:r>
          </a:p>
        </p:txBody>
      </p:sp>
    </p:spTree>
    <p:extLst>
      <p:ext uri="{BB962C8B-B14F-4D97-AF65-F5344CB8AC3E}">
        <p14:creationId xmlns:p14="http://schemas.microsoft.com/office/powerpoint/2010/main" val="4201545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1BC2BF-F621-42AE-A818-0BCEFADB64C9}"/>
              </a:ext>
            </a:extLst>
          </p:cNvPr>
          <p:cNvPicPr>
            <a:picLocks noChangeAspect="1"/>
          </p:cNvPicPr>
          <p:nvPr/>
        </p:nvPicPr>
        <p:blipFill>
          <a:blip r:embed="rId2"/>
          <a:stretch>
            <a:fillRect/>
          </a:stretch>
        </p:blipFill>
        <p:spPr>
          <a:xfrm>
            <a:off x="1370648" y="1828800"/>
            <a:ext cx="6403292" cy="4572000"/>
          </a:xfrm>
          <a:prstGeom prst="rect">
            <a:avLst/>
          </a:prstGeom>
        </p:spPr>
      </p:pic>
      <p:sp>
        <p:nvSpPr>
          <p:cNvPr id="10" name="TextBox 9">
            <a:extLst>
              <a:ext uri="{FF2B5EF4-FFF2-40B4-BE49-F238E27FC236}">
                <a16:creationId xmlns:a16="http://schemas.microsoft.com/office/drawing/2014/main" id="{721040E1-6EA4-464E-8C87-82B765CF7546}"/>
              </a:ext>
            </a:extLst>
          </p:cNvPr>
          <p:cNvSpPr txBox="1"/>
          <p:nvPr/>
        </p:nvSpPr>
        <p:spPr>
          <a:xfrm>
            <a:off x="82193" y="65571"/>
            <a:ext cx="8979614" cy="58477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3200" dirty="0">
                <a:solidFill>
                  <a:srgbClr val="0070C0"/>
                </a:solidFill>
                <a:latin typeface="Segoe UI Semilight" panose="020B0402040204020203" pitchFamily="34" charset="0"/>
                <a:cs typeface="Segoe UI Semilight" panose="020B0402040204020203" pitchFamily="34" charset="0"/>
              </a:rPr>
              <a:t>What have we learned?</a:t>
            </a:r>
          </a:p>
        </p:txBody>
      </p:sp>
      <p:pic>
        <p:nvPicPr>
          <p:cNvPr id="9" name="Picture 22" descr="http://static.flickr.com/2238/2148457971_8475d5226d.jpg">
            <a:extLst>
              <a:ext uri="{FF2B5EF4-FFF2-40B4-BE49-F238E27FC236}">
                <a16:creationId xmlns:a16="http://schemas.microsoft.com/office/drawing/2014/main" id="{A5E70EAB-8B44-4AC3-872C-3EB6E8FC320C}"/>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3110783" y="3429000"/>
            <a:ext cx="1182261" cy="13230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638FB2B-2E5C-4E14-8DA0-4C6D350B5157}"/>
              </a:ext>
            </a:extLst>
          </p:cNvPr>
          <p:cNvSpPr txBox="1"/>
          <p:nvPr/>
        </p:nvSpPr>
        <p:spPr>
          <a:xfrm>
            <a:off x="4184889" y="1979977"/>
            <a:ext cx="3221972" cy="369332"/>
          </a:xfrm>
          <a:prstGeom prst="rect">
            <a:avLst/>
          </a:prstGeom>
          <a:noFill/>
        </p:spPr>
        <p:txBody>
          <a:bodyPr wrap="none" rtlCol="0">
            <a:spAutoFit/>
          </a:bodyPr>
          <a:lstStyle/>
          <a:p>
            <a:r>
              <a:rPr lang="en-US" dirty="0"/>
              <a:t>North Carolina Botanical Garden</a:t>
            </a:r>
          </a:p>
        </p:txBody>
      </p:sp>
      <p:sp>
        <p:nvSpPr>
          <p:cNvPr id="11" name="TextBox 10">
            <a:extLst>
              <a:ext uri="{FF2B5EF4-FFF2-40B4-BE49-F238E27FC236}">
                <a16:creationId xmlns:a16="http://schemas.microsoft.com/office/drawing/2014/main" id="{601208DD-8084-4150-A630-5BDF84717C20}"/>
              </a:ext>
            </a:extLst>
          </p:cNvPr>
          <p:cNvSpPr txBox="1"/>
          <p:nvPr/>
        </p:nvSpPr>
        <p:spPr>
          <a:xfrm>
            <a:off x="154487" y="1329928"/>
            <a:ext cx="8546084" cy="584775"/>
          </a:xfrm>
          <a:prstGeom prst="rect">
            <a:avLst/>
          </a:prstGeom>
          <a:noFill/>
        </p:spPr>
        <p:txBody>
          <a:bodyPr wrap="square" rtlCol="0">
            <a:spAutoFit/>
          </a:bodyPr>
          <a:lstStyle/>
          <a:p>
            <a:r>
              <a:rPr lang="en-US" sz="3200" b="1" dirty="0">
                <a:solidFill>
                  <a:srgbClr val="0070C0"/>
                </a:solidFill>
                <a:latin typeface="Segoe UI Semilight" panose="020B0402040204020203" pitchFamily="34" charset="0"/>
                <a:cs typeface="Segoe UI Semilight" panose="020B0402040204020203" pitchFamily="34" charset="0"/>
              </a:rPr>
              <a:t>Caterpillar Phenology</a:t>
            </a:r>
          </a:p>
        </p:txBody>
      </p:sp>
    </p:spTree>
    <p:extLst>
      <p:ext uri="{BB962C8B-B14F-4D97-AF65-F5344CB8AC3E}">
        <p14:creationId xmlns:p14="http://schemas.microsoft.com/office/powerpoint/2010/main" val="759105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8A194B-2ADA-4682-8A68-7397CA9702A8}"/>
              </a:ext>
            </a:extLst>
          </p:cNvPr>
          <p:cNvPicPr>
            <a:picLocks noChangeAspect="1"/>
          </p:cNvPicPr>
          <p:nvPr/>
        </p:nvPicPr>
        <p:blipFill>
          <a:blip r:embed="rId2"/>
          <a:stretch>
            <a:fillRect/>
          </a:stretch>
        </p:blipFill>
        <p:spPr>
          <a:xfrm>
            <a:off x="1370060" y="1832407"/>
            <a:ext cx="6403292" cy="4572000"/>
          </a:xfrm>
          <a:prstGeom prst="rect">
            <a:avLst/>
          </a:prstGeom>
        </p:spPr>
      </p:pic>
      <p:sp>
        <p:nvSpPr>
          <p:cNvPr id="10" name="TextBox 9">
            <a:extLst>
              <a:ext uri="{FF2B5EF4-FFF2-40B4-BE49-F238E27FC236}">
                <a16:creationId xmlns:a16="http://schemas.microsoft.com/office/drawing/2014/main" id="{721040E1-6EA4-464E-8C87-82B765CF7546}"/>
              </a:ext>
            </a:extLst>
          </p:cNvPr>
          <p:cNvSpPr txBox="1"/>
          <p:nvPr/>
        </p:nvSpPr>
        <p:spPr>
          <a:xfrm>
            <a:off x="82193" y="65571"/>
            <a:ext cx="8979614" cy="58477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3200" dirty="0">
                <a:solidFill>
                  <a:srgbClr val="0070C0"/>
                </a:solidFill>
                <a:latin typeface="Segoe UI Semilight" panose="020B0402040204020203" pitchFamily="34" charset="0"/>
                <a:cs typeface="Segoe UI Semilight" panose="020B0402040204020203" pitchFamily="34" charset="0"/>
              </a:rPr>
              <a:t>What have we learned?</a:t>
            </a:r>
          </a:p>
        </p:txBody>
      </p:sp>
      <p:pic>
        <p:nvPicPr>
          <p:cNvPr id="12" name="Picture 22" descr="http://static.flickr.com/2238/2148457971_8475d5226d.jpg">
            <a:extLst>
              <a:ext uri="{FF2B5EF4-FFF2-40B4-BE49-F238E27FC236}">
                <a16:creationId xmlns:a16="http://schemas.microsoft.com/office/drawing/2014/main" id="{BFD4EA67-6460-4CBB-A3DD-A8A5D9379FAE}"/>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3110783" y="3429000"/>
            <a:ext cx="1182261" cy="13230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3160F17-98D8-4228-B2FD-B3180E2AEFA5}"/>
              </a:ext>
            </a:extLst>
          </p:cNvPr>
          <p:cNvSpPr txBox="1"/>
          <p:nvPr/>
        </p:nvSpPr>
        <p:spPr>
          <a:xfrm>
            <a:off x="4184889" y="1979977"/>
            <a:ext cx="3221972" cy="369332"/>
          </a:xfrm>
          <a:prstGeom prst="rect">
            <a:avLst/>
          </a:prstGeom>
          <a:noFill/>
        </p:spPr>
        <p:txBody>
          <a:bodyPr wrap="none" rtlCol="0">
            <a:spAutoFit/>
          </a:bodyPr>
          <a:lstStyle/>
          <a:p>
            <a:r>
              <a:rPr lang="en-US" dirty="0"/>
              <a:t>North Carolina Botanical Garden</a:t>
            </a:r>
          </a:p>
        </p:txBody>
      </p:sp>
      <p:sp>
        <p:nvSpPr>
          <p:cNvPr id="11" name="TextBox 10">
            <a:extLst>
              <a:ext uri="{FF2B5EF4-FFF2-40B4-BE49-F238E27FC236}">
                <a16:creationId xmlns:a16="http://schemas.microsoft.com/office/drawing/2014/main" id="{601208DD-8084-4150-A630-5BDF84717C20}"/>
              </a:ext>
            </a:extLst>
          </p:cNvPr>
          <p:cNvSpPr txBox="1"/>
          <p:nvPr/>
        </p:nvSpPr>
        <p:spPr>
          <a:xfrm>
            <a:off x="154487" y="1329928"/>
            <a:ext cx="8546084" cy="584775"/>
          </a:xfrm>
          <a:prstGeom prst="rect">
            <a:avLst/>
          </a:prstGeom>
          <a:noFill/>
        </p:spPr>
        <p:txBody>
          <a:bodyPr wrap="square" rtlCol="0">
            <a:spAutoFit/>
          </a:bodyPr>
          <a:lstStyle/>
          <a:p>
            <a:r>
              <a:rPr lang="en-US" sz="3200" b="1" dirty="0">
                <a:solidFill>
                  <a:srgbClr val="0070C0"/>
                </a:solidFill>
                <a:latin typeface="Segoe UI Semilight" panose="020B0402040204020203" pitchFamily="34" charset="0"/>
                <a:cs typeface="Segoe UI Semilight" panose="020B0402040204020203" pitchFamily="34" charset="0"/>
              </a:rPr>
              <a:t>Caterpillar Phenology</a:t>
            </a:r>
          </a:p>
        </p:txBody>
      </p:sp>
    </p:spTree>
    <p:extLst>
      <p:ext uri="{BB962C8B-B14F-4D97-AF65-F5344CB8AC3E}">
        <p14:creationId xmlns:p14="http://schemas.microsoft.com/office/powerpoint/2010/main" val="906006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8E25D3-DF27-4CB3-8910-30946FD3E13B}"/>
              </a:ext>
            </a:extLst>
          </p:cNvPr>
          <p:cNvPicPr>
            <a:picLocks noChangeAspect="1"/>
          </p:cNvPicPr>
          <p:nvPr/>
        </p:nvPicPr>
        <p:blipFill>
          <a:blip r:embed="rId2"/>
          <a:stretch>
            <a:fillRect/>
          </a:stretch>
        </p:blipFill>
        <p:spPr>
          <a:xfrm>
            <a:off x="1370060" y="1828800"/>
            <a:ext cx="6403292" cy="4572000"/>
          </a:xfrm>
          <a:prstGeom prst="rect">
            <a:avLst/>
          </a:prstGeom>
        </p:spPr>
      </p:pic>
      <p:sp>
        <p:nvSpPr>
          <p:cNvPr id="10" name="TextBox 9">
            <a:extLst>
              <a:ext uri="{FF2B5EF4-FFF2-40B4-BE49-F238E27FC236}">
                <a16:creationId xmlns:a16="http://schemas.microsoft.com/office/drawing/2014/main" id="{721040E1-6EA4-464E-8C87-82B765CF7546}"/>
              </a:ext>
            </a:extLst>
          </p:cNvPr>
          <p:cNvSpPr txBox="1"/>
          <p:nvPr/>
        </p:nvSpPr>
        <p:spPr>
          <a:xfrm>
            <a:off x="82193" y="65571"/>
            <a:ext cx="8979614" cy="58477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3200" dirty="0">
                <a:solidFill>
                  <a:srgbClr val="0070C0"/>
                </a:solidFill>
                <a:latin typeface="Segoe UI Semilight" panose="020B0402040204020203" pitchFamily="34" charset="0"/>
                <a:cs typeface="Segoe UI Semilight" panose="020B0402040204020203" pitchFamily="34" charset="0"/>
              </a:rPr>
              <a:t>What have we learned?</a:t>
            </a:r>
          </a:p>
        </p:txBody>
      </p:sp>
      <p:pic>
        <p:nvPicPr>
          <p:cNvPr id="9" name="Picture 22" descr="http://static.flickr.com/2238/2148457971_8475d5226d.jpg">
            <a:extLst>
              <a:ext uri="{FF2B5EF4-FFF2-40B4-BE49-F238E27FC236}">
                <a16:creationId xmlns:a16="http://schemas.microsoft.com/office/drawing/2014/main" id="{C5C757A2-D7B6-46F1-8D73-68AA76515A71}"/>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3110783" y="3429000"/>
            <a:ext cx="1182261" cy="13230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498F21-B65E-4FDD-A187-99CE75A7FFD4}"/>
              </a:ext>
            </a:extLst>
          </p:cNvPr>
          <p:cNvSpPr txBox="1"/>
          <p:nvPr/>
        </p:nvSpPr>
        <p:spPr>
          <a:xfrm>
            <a:off x="4184889" y="1979977"/>
            <a:ext cx="3221972" cy="369332"/>
          </a:xfrm>
          <a:prstGeom prst="rect">
            <a:avLst/>
          </a:prstGeom>
          <a:noFill/>
        </p:spPr>
        <p:txBody>
          <a:bodyPr wrap="none" rtlCol="0">
            <a:spAutoFit/>
          </a:bodyPr>
          <a:lstStyle/>
          <a:p>
            <a:r>
              <a:rPr lang="en-US" dirty="0"/>
              <a:t>North Carolina Botanical Garden</a:t>
            </a:r>
          </a:p>
        </p:txBody>
      </p:sp>
      <p:sp>
        <p:nvSpPr>
          <p:cNvPr id="11" name="TextBox 10">
            <a:extLst>
              <a:ext uri="{FF2B5EF4-FFF2-40B4-BE49-F238E27FC236}">
                <a16:creationId xmlns:a16="http://schemas.microsoft.com/office/drawing/2014/main" id="{601208DD-8084-4150-A630-5BDF84717C20}"/>
              </a:ext>
            </a:extLst>
          </p:cNvPr>
          <p:cNvSpPr txBox="1"/>
          <p:nvPr/>
        </p:nvSpPr>
        <p:spPr>
          <a:xfrm>
            <a:off x="154487" y="1329928"/>
            <a:ext cx="8546084" cy="584775"/>
          </a:xfrm>
          <a:prstGeom prst="rect">
            <a:avLst/>
          </a:prstGeom>
          <a:noFill/>
        </p:spPr>
        <p:txBody>
          <a:bodyPr wrap="square" rtlCol="0">
            <a:spAutoFit/>
          </a:bodyPr>
          <a:lstStyle/>
          <a:p>
            <a:r>
              <a:rPr lang="en-US" sz="3200" b="1" dirty="0">
                <a:solidFill>
                  <a:srgbClr val="0070C0"/>
                </a:solidFill>
                <a:latin typeface="Segoe UI Semilight" panose="020B0402040204020203" pitchFamily="34" charset="0"/>
                <a:cs typeface="Segoe UI Semilight" panose="020B0402040204020203" pitchFamily="34" charset="0"/>
              </a:rPr>
              <a:t>Caterpillar Phenology</a:t>
            </a:r>
          </a:p>
        </p:txBody>
      </p:sp>
    </p:spTree>
    <p:extLst>
      <p:ext uri="{BB962C8B-B14F-4D97-AF65-F5344CB8AC3E}">
        <p14:creationId xmlns:p14="http://schemas.microsoft.com/office/powerpoint/2010/main" val="2923013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043651-4F79-4C36-AFA8-36564E0F4CCE}"/>
              </a:ext>
            </a:extLst>
          </p:cNvPr>
          <p:cNvPicPr>
            <a:picLocks noChangeAspect="1"/>
          </p:cNvPicPr>
          <p:nvPr/>
        </p:nvPicPr>
        <p:blipFill>
          <a:blip r:embed="rId2"/>
          <a:stretch>
            <a:fillRect/>
          </a:stretch>
        </p:blipFill>
        <p:spPr>
          <a:xfrm>
            <a:off x="1370060" y="1828800"/>
            <a:ext cx="6403292" cy="4572000"/>
          </a:xfrm>
          <a:prstGeom prst="rect">
            <a:avLst/>
          </a:prstGeom>
        </p:spPr>
      </p:pic>
      <p:sp>
        <p:nvSpPr>
          <p:cNvPr id="10" name="TextBox 9">
            <a:extLst>
              <a:ext uri="{FF2B5EF4-FFF2-40B4-BE49-F238E27FC236}">
                <a16:creationId xmlns:a16="http://schemas.microsoft.com/office/drawing/2014/main" id="{721040E1-6EA4-464E-8C87-82B765CF7546}"/>
              </a:ext>
            </a:extLst>
          </p:cNvPr>
          <p:cNvSpPr txBox="1"/>
          <p:nvPr/>
        </p:nvSpPr>
        <p:spPr>
          <a:xfrm>
            <a:off x="82193" y="65571"/>
            <a:ext cx="8979614" cy="58477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3200" dirty="0">
                <a:solidFill>
                  <a:srgbClr val="0070C0"/>
                </a:solidFill>
                <a:latin typeface="Segoe UI Semilight" panose="020B0402040204020203" pitchFamily="34" charset="0"/>
                <a:cs typeface="Segoe UI Semilight" panose="020B0402040204020203" pitchFamily="34" charset="0"/>
              </a:rPr>
              <a:t>What have we learned?</a:t>
            </a:r>
          </a:p>
        </p:txBody>
      </p:sp>
      <p:pic>
        <p:nvPicPr>
          <p:cNvPr id="9" name="Picture 22" descr="http://static.flickr.com/2238/2148457971_8475d5226d.jpg">
            <a:extLst>
              <a:ext uri="{FF2B5EF4-FFF2-40B4-BE49-F238E27FC236}">
                <a16:creationId xmlns:a16="http://schemas.microsoft.com/office/drawing/2014/main" id="{C5C757A2-D7B6-46F1-8D73-68AA76515A71}"/>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3110783" y="3429000"/>
            <a:ext cx="1182261" cy="13230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498F21-B65E-4FDD-A187-99CE75A7FFD4}"/>
              </a:ext>
            </a:extLst>
          </p:cNvPr>
          <p:cNvSpPr txBox="1"/>
          <p:nvPr/>
        </p:nvSpPr>
        <p:spPr>
          <a:xfrm>
            <a:off x="4184889" y="1979977"/>
            <a:ext cx="3221972" cy="369332"/>
          </a:xfrm>
          <a:prstGeom prst="rect">
            <a:avLst/>
          </a:prstGeom>
          <a:noFill/>
        </p:spPr>
        <p:txBody>
          <a:bodyPr wrap="none" rtlCol="0">
            <a:spAutoFit/>
          </a:bodyPr>
          <a:lstStyle/>
          <a:p>
            <a:r>
              <a:rPr lang="en-US" dirty="0"/>
              <a:t>North Carolina Botanical Garden</a:t>
            </a:r>
          </a:p>
        </p:txBody>
      </p:sp>
      <p:sp>
        <p:nvSpPr>
          <p:cNvPr id="11" name="TextBox 10">
            <a:extLst>
              <a:ext uri="{FF2B5EF4-FFF2-40B4-BE49-F238E27FC236}">
                <a16:creationId xmlns:a16="http://schemas.microsoft.com/office/drawing/2014/main" id="{601208DD-8084-4150-A630-5BDF84717C20}"/>
              </a:ext>
            </a:extLst>
          </p:cNvPr>
          <p:cNvSpPr txBox="1"/>
          <p:nvPr/>
        </p:nvSpPr>
        <p:spPr>
          <a:xfrm>
            <a:off x="154487" y="1329928"/>
            <a:ext cx="8546084" cy="584775"/>
          </a:xfrm>
          <a:prstGeom prst="rect">
            <a:avLst/>
          </a:prstGeom>
          <a:noFill/>
        </p:spPr>
        <p:txBody>
          <a:bodyPr wrap="square" rtlCol="0">
            <a:spAutoFit/>
          </a:bodyPr>
          <a:lstStyle/>
          <a:p>
            <a:r>
              <a:rPr lang="en-US" sz="3200" b="1" dirty="0">
                <a:solidFill>
                  <a:srgbClr val="0070C0"/>
                </a:solidFill>
                <a:latin typeface="Segoe UI Semilight" panose="020B0402040204020203" pitchFamily="34" charset="0"/>
                <a:cs typeface="Segoe UI Semilight" panose="020B0402040204020203" pitchFamily="34" charset="0"/>
              </a:rPr>
              <a:t>Caterpillar Phenology</a:t>
            </a:r>
          </a:p>
        </p:txBody>
      </p:sp>
      <p:sp>
        <p:nvSpPr>
          <p:cNvPr id="7" name="Title 7">
            <a:extLst>
              <a:ext uri="{FF2B5EF4-FFF2-40B4-BE49-F238E27FC236}">
                <a16:creationId xmlns:a16="http://schemas.microsoft.com/office/drawing/2014/main" id="{8DC202B0-C6AD-4FD9-8A9B-00E67FEF328D}"/>
              </a:ext>
            </a:extLst>
          </p:cNvPr>
          <p:cNvSpPr txBox="1">
            <a:spLocks/>
          </p:cNvSpPr>
          <p:nvPr/>
        </p:nvSpPr>
        <p:spPr>
          <a:xfrm>
            <a:off x="4944265" y="816712"/>
            <a:ext cx="4117542" cy="979451"/>
          </a:xfrm>
          <a:prstGeom prst="rect">
            <a:avLst/>
          </a:prstGeom>
        </p:spPr>
        <p:txBody>
          <a:bodyPr vert="horz" lIns="51435" tIns="25718" rIns="51435" bIns="25718" rtlCol="0" anchor="ctr">
            <a:noAutofit/>
          </a:bodyPr>
          <a:lstStyle>
            <a:lvl1pPr algn="l" defTabSz="914400" rtl="0" eaLnBrk="1" latinLnBrk="0" hangingPunct="1">
              <a:lnSpc>
                <a:spcPct val="90000"/>
              </a:lnSpc>
              <a:spcBef>
                <a:spcPct val="0"/>
              </a:spcBef>
              <a:buNone/>
              <a:defRPr sz="3600" kern="1200">
                <a:solidFill>
                  <a:schemeClr val="accent2">
                    <a:lumMod val="75000"/>
                  </a:schemeClr>
                </a:solidFill>
                <a:latin typeface="Roboto Slab" pitchFamily="2" charset="0"/>
                <a:ea typeface="Roboto Slab" pitchFamily="2" charset="0"/>
                <a:cs typeface="+mj-cs"/>
              </a:defRPr>
            </a:lvl1pPr>
          </a:lstStyle>
          <a:p>
            <a:pPr defTabSz="514350">
              <a:lnSpc>
                <a:spcPct val="100000"/>
              </a:lnSpc>
            </a:pPr>
            <a:r>
              <a:rPr lang="en-US" sz="2100" dirty="0">
                <a:solidFill>
                  <a:srgbClr val="0070C0"/>
                </a:solidFill>
                <a:latin typeface="Segoe UI Semilight" panose="020B0402040204020203" pitchFamily="34" charset="0"/>
                <a:cs typeface="Segoe UI Semilight" panose="020B0402040204020203" pitchFamily="34" charset="0"/>
              </a:rPr>
              <a:t>The timing and abundance of bird food varies A LOT between years!</a:t>
            </a:r>
            <a:endParaRPr lang="en-US" sz="2100" b="1" dirty="0">
              <a:solidFill>
                <a:srgbClr val="0070C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63341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21040E1-6EA4-464E-8C87-82B765CF7546}"/>
              </a:ext>
            </a:extLst>
          </p:cNvPr>
          <p:cNvSpPr txBox="1"/>
          <p:nvPr/>
        </p:nvSpPr>
        <p:spPr>
          <a:xfrm>
            <a:off x="82193" y="65571"/>
            <a:ext cx="8979614" cy="58477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3200" dirty="0">
                <a:solidFill>
                  <a:srgbClr val="0070C0"/>
                </a:solidFill>
                <a:latin typeface="Segoe UI Semilight" panose="020B0402040204020203" pitchFamily="34" charset="0"/>
                <a:cs typeface="Segoe UI Semilight" panose="020B0402040204020203" pitchFamily="34" charset="0"/>
              </a:rPr>
              <a:t>What have we learned?</a:t>
            </a:r>
          </a:p>
        </p:txBody>
      </p:sp>
      <p:pic>
        <p:nvPicPr>
          <p:cNvPr id="9" name="Picture 22" descr="http://static.flickr.com/2238/2148457971_8475d5226d.jpg">
            <a:extLst>
              <a:ext uri="{FF2B5EF4-FFF2-40B4-BE49-F238E27FC236}">
                <a16:creationId xmlns:a16="http://schemas.microsoft.com/office/drawing/2014/main" id="{C5C757A2-D7B6-46F1-8D73-68AA76515A71}"/>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990229" y="3041806"/>
            <a:ext cx="1182261" cy="13230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01208DD-8084-4150-A630-5BDF84717C20}"/>
              </a:ext>
            </a:extLst>
          </p:cNvPr>
          <p:cNvSpPr txBox="1"/>
          <p:nvPr/>
        </p:nvSpPr>
        <p:spPr>
          <a:xfrm>
            <a:off x="154487" y="1329928"/>
            <a:ext cx="8546084" cy="584775"/>
          </a:xfrm>
          <a:prstGeom prst="rect">
            <a:avLst/>
          </a:prstGeom>
          <a:noFill/>
        </p:spPr>
        <p:txBody>
          <a:bodyPr wrap="square" rtlCol="0">
            <a:spAutoFit/>
          </a:bodyPr>
          <a:lstStyle/>
          <a:p>
            <a:r>
              <a:rPr lang="en-US" sz="3200" b="1" dirty="0">
                <a:solidFill>
                  <a:srgbClr val="0070C0"/>
                </a:solidFill>
                <a:latin typeface="Segoe UI Semilight" panose="020B0402040204020203" pitchFamily="34" charset="0"/>
                <a:cs typeface="Segoe UI Semilight" panose="020B0402040204020203" pitchFamily="34" charset="0"/>
              </a:rPr>
              <a:t>Caterpillar Density</a:t>
            </a:r>
          </a:p>
        </p:txBody>
      </p:sp>
      <p:sp>
        <p:nvSpPr>
          <p:cNvPr id="7" name="Title 7">
            <a:extLst>
              <a:ext uri="{FF2B5EF4-FFF2-40B4-BE49-F238E27FC236}">
                <a16:creationId xmlns:a16="http://schemas.microsoft.com/office/drawing/2014/main" id="{8DC202B0-C6AD-4FD9-8A9B-00E67FEF328D}"/>
              </a:ext>
            </a:extLst>
          </p:cNvPr>
          <p:cNvSpPr txBox="1">
            <a:spLocks/>
          </p:cNvSpPr>
          <p:nvPr/>
        </p:nvSpPr>
        <p:spPr>
          <a:xfrm>
            <a:off x="4944265" y="816712"/>
            <a:ext cx="4117542" cy="979451"/>
          </a:xfrm>
          <a:prstGeom prst="rect">
            <a:avLst/>
          </a:prstGeom>
        </p:spPr>
        <p:txBody>
          <a:bodyPr vert="horz" lIns="51435" tIns="25718" rIns="51435" bIns="25718" rtlCol="0" anchor="ctr">
            <a:noAutofit/>
          </a:bodyPr>
          <a:lstStyle>
            <a:lvl1pPr algn="l" defTabSz="914400" rtl="0" eaLnBrk="1" latinLnBrk="0" hangingPunct="1">
              <a:lnSpc>
                <a:spcPct val="90000"/>
              </a:lnSpc>
              <a:spcBef>
                <a:spcPct val="0"/>
              </a:spcBef>
              <a:buNone/>
              <a:defRPr sz="3600" kern="1200">
                <a:solidFill>
                  <a:schemeClr val="accent2">
                    <a:lumMod val="75000"/>
                  </a:schemeClr>
                </a:solidFill>
                <a:latin typeface="Roboto Slab" pitchFamily="2" charset="0"/>
                <a:ea typeface="Roboto Slab" pitchFamily="2" charset="0"/>
                <a:cs typeface="+mj-cs"/>
              </a:defRPr>
            </a:lvl1pPr>
          </a:lstStyle>
          <a:p>
            <a:pPr defTabSz="514350">
              <a:lnSpc>
                <a:spcPct val="100000"/>
              </a:lnSpc>
            </a:pPr>
            <a:r>
              <a:rPr lang="en-US" sz="2100" dirty="0">
                <a:solidFill>
                  <a:srgbClr val="0070C0"/>
                </a:solidFill>
                <a:latin typeface="Segoe UI Semilight" panose="020B0402040204020203" pitchFamily="34" charset="0"/>
                <a:cs typeface="Segoe UI Semilight" panose="020B0402040204020203" pitchFamily="34" charset="0"/>
              </a:rPr>
              <a:t>The abundance of bird food varies A LOT from place to place!</a:t>
            </a:r>
            <a:endParaRPr lang="en-US" sz="2100" b="1" dirty="0">
              <a:solidFill>
                <a:srgbClr val="0070C0"/>
              </a:solidFill>
              <a:latin typeface="Segoe UI Semilight" panose="020B0402040204020203" pitchFamily="34" charset="0"/>
              <a:cs typeface="Segoe UI Semilight" panose="020B0402040204020203" pitchFamily="34" charset="0"/>
            </a:endParaRPr>
          </a:p>
        </p:txBody>
      </p:sp>
      <p:sp>
        <p:nvSpPr>
          <p:cNvPr id="12" name="AutoShape 3">
            <a:extLst>
              <a:ext uri="{FF2B5EF4-FFF2-40B4-BE49-F238E27FC236}">
                <a16:creationId xmlns:a16="http://schemas.microsoft.com/office/drawing/2014/main" id="{D58C5539-0083-4C05-AD83-439BC8F57C74}"/>
              </a:ext>
            </a:extLst>
          </p:cNvPr>
          <p:cNvSpPr>
            <a:spLocks noChangeAspect="1" noChangeArrowheads="1" noTextEdit="1"/>
          </p:cNvSpPr>
          <p:nvPr/>
        </p:nvSpPr>
        <p:spPr bwMode="auto">
          <a:xfrm>
            <a:off x="2093913" y="2309813"/>
            <a:ext cx="5172075" cy="411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 name="Group 8">
            <a:extLst>
              <a:ext uri="{FF2B5EF4-FFF2-40B4-BE49-F238E27FC236}">
                <a16:creationId xmlns:a16="http://schemas.microsoft.com/office/drawing/2014/main" id="{39CC4E8F-630E-47F7-93E2-7D60D28C0CC5}"/>
              </a:ext>
            </a:extLst>
          </p:cNvPr>
          <p:cNvGrpSpPr>
            <a:grpSpLocks noChangeAspect="1"/>
          </p:cNvGrpSpPr>
          <p:nvPr/>
        </p:nvGrpSpPr>
        <p:grpSpPr bwMode="auto">
          <a:xfrm>
            <a:off x="1985962" y="2475745"/>
            <a:ext cx="5172075" cy="4102100"/>
            <a:chOff x="1251" y="868"/>
            <a:chExt cx="3258" cy="2584"/>
          </a:xfrm>
        </p:grpSpPr>
        <p:sp>
          <p:nvSpPr>
            <p:cNvPr id="16" name="AutoShape 7">
              <a:extLst>
                <a:ext uri="{FF2B5EF4-FFF2-40B4-BE49-F238E27FC236}">
                  <a16:creationId xmlns:a16="http://schemas.microsoft.com/office/drawing/2014/main" id="{1780A139-2CFA-4C0C-8FD7-AC14DD57383D}"/>
                </a:ext>
              </a:extLst>
            </p:cNvPr>
            <p:cNvSpPr>
              <a:spLocks noChangeAspect="1" noChangeArrowheads="1" noTextEdit="1"/>
            </p:cNvSpPr>
            <p:nvPr/>
          </p:nvSpPr>
          <p:spPr bwMode="auto">
            <a:xfrm>
              <a:off x="1251" y="868"/>
              <a:ext cx="3258" cy="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057" name="Picture 9">
              <a:extLst>
                <a:ext uri="{FF2B5EF4-FFF2-40B4-BE49-F238E27FC236}">
                  <a16:creationId xmlns:a16="http://schemas.microsoft.com/office/drawing/2014/main" id="{DA341F19-098D-4C14-8A20-41B14D7871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1" y="868"/>
              <a:ext cx="3266" cy="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TextBox 16">
            <a:extLst>
              <a:ext uri="{FF2B5EF4-FFF2-40B4-BE49-F238E27FC236}">
                <a16:creationId xmlns:a16="http://schemas.microsoft.com/office/drawing/2014/main" id="{249CC052-95A6-47F8-9281-137E84CDEA6A}"/>
              </a:ext>
            </a:extLst>
          </p:cNvPr>
          <p:cNvSpPr txBox="1"/>
          <p:nvPr/>
        </p:nvSpPr>
        <p:spPr>
          <a:xfrm>
            <a:off x="5751872" y="5298518"/>
            <a:ext cx="1514116" cy="1200329"/>
          </a:xfrm>
          <a:prstGeom prst="rect">
            <a:avLst/>
          </a:prstGeom>
          <a:solidFill>
            <a:schemeClr val="bg1"/>
          </a:solidFill>
        </p:spPr>
        <p:txBody>
          <a:bodyPr wrap="square" rtlCol="0">
            <a:spAutoFit/>
          </a:bodyPr>
          <a:lstStyle/>
          <a:p>
            <a:r>
              <a:rPr lang="en-US" dirty="0"/>
              <a:t>Low</a:t>
            </a:r>
          </a:p>
          <a:p>
            <a:endParaRPr lang="en-US" dirty="0"/>
          </a:p>
          <a:p>
            <a:endParaRPr lang="en-US" dirty="0"/>
          </a:p>
          <a:p>
            <a:r>
              <a:rPr lang="en-US" dirty="0"/>
              <a:t>High</a:t>
            </a:r>
          </a:p>
        </p:txBody>
      </p:sp>
      <p:sp>
        <p:nvSpPr>
          <p:cNvPr id="20" name="TextBox 19">
            <a:extLst>
              <a:ext uri="{FF2B5EF4-FFF2-40B4-BE49-F238E27FC236}">
                <a16:creationId xmlns:a16="http://schemas.microsoft.com/office/drawing/2014/main" id="{59248812-435E-4B54-921F-3AB931B40DEA}"/>
              </a:ext>
            </a:extLst>
          </p:cNvPr>
          <p:cNvSpPr txBox="1">
            <a:spLocks noChangeArrowheads="1"/>
          </p:cNvSpPr>
          <p:nvPr/>
        </p:nvSpPr>
        <p:spPr bwMode="auto">
          <a:xfrm>
            <a:off x="6581747" y="6553842"/>
            <a:ext cx="2331472" cy="307777"/>
          </a:xfrm>
          <a:prstGeom prst="rect">
            <a:avLst/>
          </a:prstGeom>
          <a:noFill/>
          <a:ln w="9525">
            <a:noFill/>
            <a:miter lim="800000"/>
            <a:headEnd/>
            <a:tailEnd/>
          </a:ln>
        </p:spPr>
        <p:txBody>
          <a:bodyPr wrap="none">
            <a:spAutoFit/>
          </a:bodyPr>
          <a:lstStyle/>
          <a:p>
            <a:r>
              <a:rPr lang="en-US" sz="1400" dirty="0">
                <a:solidFill>
                  <a:srgbClr val="0070C0"/>
                </a:solidFill>
                <a:latin typeface="Segoe UI Semilight" panose="020B0402040204020203" pitchFamily="34" charset="0"/>
                <a:cs typeface="Segoe UI Semilight" panose="020B0402040204020203" pitchFamily="34" charset="0"/>
              </a:rPr>
              <a:t>Di Cecco and Hurlbert 2022</a:t>
            </a:r>
          </a:p>
        </p:txBody>
      </p:sp>
    </p:spTree>
    <p:extLst>
      <p:ext uri="{BB962C8B-B14F-4D97-AF65-F5344CB8AC3E}">
        <p14:creationId xmlns:p14="http://schemas.microsoft.com/office/powerpoint/2010/main" val="3568096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21040E1-6EA4-464E-8C87-82B765CF7546}"/>
              </a:ext>
            </a:extLst>
          </p:cNvPr>
          <p:cNvSpPr txBox="1"/>
          <p:nvPr/>
        </p:nvSpPr>
        <p:spPr>
          <a:xfrm>
            <a:off x="82193" y="65571"/>
            <a:ext cx="8979614" cy="58477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3200" dirty="0">
                <a:solidFill>
                  <a:srgbClr val="0070C0"/>
                </a:solidFill>
                <a:latin typeface="Segoe UI Semilight" panose="020B0402040204020203" pitchFamily="34" charset="0"/>
                <a:cs typeface="Segoe UI Semilight" panose="020B0402040204020203" pitchFamily="34" charset="0"/>
              </a:rPr>
              <a:t>What have we learned?</a:t>
            </a:r>
          </a:p>
        </p:txBody>
      </p:sp>
      <p:sp>
        <p:nvSpPr>
          <p:cNvPr id="11" name="TextBox 10">
            <a:extLst>
              <a:ext uri="{FF2B5EF4-FFF2-40B4-BE49-F238E27FC236}">
                <a16:creationId xmlns:a16="http://schemas.microsoft.com/office/drawing/2014/main" id="{601208DD-8084-4150-A630-5BDF84717C20}"/>
              </a:ext>
            </a:extLst>
          </p:cNvPr>
          <p:cNvSpPr txBox="1"/>
          <p:nvPr/>
        </p:nvSpPr>
        <p:spPr>
          <a:xfrm>
            <a:off x="154487" y="1329928"/>
            <a:ext cx="8546084" cy="584775"/>
          </a:xfrm>
          <a:prstGeom prst="rect">
            <a:avLst/>
          </a:prstGeom>
          <a:noFill/>
        </p:spPr>
        <p:txBody>
          <a:bodyPr wrap="square" rtlCol="0">
            <a:spAutoFit/>
          </a:bodyPr>
          <a:lstStyle/>
          <a:p>
            <a:r>
              <a:rPr lang="en-US" sz="3200" b="1" dirty="0">
                <a:solidFill>
                  <a:srgbClr val="0070C0"/>
                </a:solidFill>
                <a:latin typeface="Segoe UI Semilight" panose="020B0402040204020203" pitchFamily="34" charset="0"/>
                <a:cs typeface="Segoe UI Semilight" panose="020B0402040204020203" pitchFamily="34" charset="0"/>
              </a:rPr>
              <a:t>Caterpillar Density</a:t>
            </a:r>
          </a:p>
        </p:txBody>
      </p:sp>
      <p:sp>
        <p:nvSpPr>
          <p:cNvPr id="7" name="Title 7">
            <a:extLst>
              <a:ext uri="{FF2B5EF4-FFF2-40B4-BE49-F238E27FC236}">
                <a16:creationId xmlns:a16="http://schemas.microsoft.com/office/drawing/2014/main" id="{8DC202B0-C6AD-4FD9-8A9B-00E67FEF328D}"/>
              </a:ext>
            </a:extLst>
          </p:cNvPr>
          <p:cNvSpPr txBox="1">
            <a:spLocks/>
          </p:cNvSpPr>
          <p:nvPr/>
        </p:nvSpPr>
        <p:spPr>
          <a:xfrm>
            <a:off x="4944265" y="954360"/>
            <a:ext cx="4117542" cy="979451"/>
          </a:xfrm>
          <a:prstGeom prst="rect">
            <a:avLst/>
          </a:prstGeom>
        </p:spPr>
        <p:txBody>
          <a:bodyPr vert="horz" lIns="51435" tIns="25718" rIns="51435" bIns="25718" rtlCol="0" anchor="t">
            <a:noAutofit/>
          </a:bodyPr>
          <a:lstStyle>
            <a:lvl1pPr algn="l" defTabSz="914400" rtl="0" eaLnBrk="1" latinLnBrk="0" hangingPunct="1">
              <a:lnSpc>
                <a:spcPct val="90000"/>
              </a:lnSpc>
              <a:spcBef>
                <a:spcPct val="0"/>
              </a:spcBef>
              <a:buNone/>
              <a:defRPr sz="3600" kern="1200">
                <a:solidFill>
                  <a:schemeClr val="accent2">
                    <a:lumMod val="75000"/>
                  </a:schemeClr>
                </a:solidFill>
                <a:latin typeface="Roboto Slab" pitchFamily="2" charset="0"/>
                <a:ea typeface="Roboto Slab" pitchFamily="2" charset="0"/>
                <a:cs typeface="+mj-cs"/>
              </a:defRPr>
            </a:lvl1pPr>
          </a:lstStyle>
          <a:p>
            <a:pPr defTabSz="514350">
              <a:lnSpc>
                <a:spcPct val="100000"/>
              </a:lnSpc>
            </a:pPr>
            <a:r>
              <a:rPr lang="en-US" sz="2100" dirty="0">
                <a:solidFill>
                  <a:srgbClr val="0070C0"/>
                </a:solidFill>
                <a:latin typeface="Segoe UI Semilight" panose="020B0402040204020203" pitchFamily="34" charset="0"/>
                <a:cs typeface="Segoe UI Semilight" panose="020B0402040204020203" pitchFamily="34" charset="0"/>
              </a:rPr>
              <a:t>The abundance of bird food varies A LOT from place to place!</a:t>
            </a:r>
          </a:p>
          <a:p>
            <a:pPr defTabSz="514350">
              <a:lnSpc>
                <a:spcPct val="100000"/>
              </a:lnSpc>
            </a:pPr>
            <a:endParaRPr lang="en-US" sz="2100" b="1" dirty="0">
              <a:solidFill>
                <a:srgbClr val="0070C0"/>
              </a:solidFill>
              <a:latin typeface="Segoe UI Semilight" panose="020B0402040204020203" pitchFamily="34" charset="0"/>
              <a:cs typeface="Segoe UI Semilight" panose="020B0402040204020203" pitchFamily="34" charset="0"/>
            </a:endParaRPr>
          </a:p>
          <a:p>
            <a:pPr defTabSz="514350">
              <a:lnSpc>
                <a:spcPct val="100000"/>
              </a:lnSpc>
            </a:pPr>
            <a:r>
              <a:rPr lang="en-US" sz="2100" dirty="0">
                <a:solidFill>
                  <a:srgbClr val="0070C0"/>
                </a:solidFill>
                <a:latin typeface="Segoe UI Semilight" panose="020B0402040204020203" pitchFamily="34" charset="0"/>
                <a:cs typeface="Segoe UI Semilight" panose="020B0402040204020203" pitchFamily="34" charset="0"/>
              </a:rPr>
              <a:t>And with </a:t>
            </a:r>
            <a:r>
              <a:rPr lang="en-US" sz="2100" b="1" i="1" dirty="0">
                <a:solidFill>
                  <a:srgbClr val="0070C0"/>
                </a:solidFill>
                <a:latin typeface="Segoe UI Semilight" panose="020B0402040204020203" pitchFamily="34" charset="0"/>
                <a:cs typeface="Segoe UI Semilight" panose="020B0402040204020203" pitchFamily="34" charset="0"/>
              </a:rPr>
              <a:t>host plant </a:t>
            </a:r>
            <a:r>
              <a:rPr lang="en-US" sz="2100" dirty="0">
                <a:solidFill>
                  <a:srgbClr val="0070C0"/>
                </a:solidFill>
                <a:latin typeface="Segoe UI Semilight" panose="020B0402040204020203" pitchFamily="34" charset="0"/>
                <a:cs typeface="Segoe UI Semilight" panose="020B0402040204020203" pitchFamily="34" charset="0"/>
              </a:rPr>
              <a:t>species.</a:t>
            </a:r>
          </a:p>
        </p:txBody>
      </p:sp>
      <p:grpSp>
        <p:nvGrpSpPr>
          <p:cNvPr id="5" name="Group 4">
            <a:extLst>
              <a:ext uri="{FF2B5EF4-FFF2-40B4-BE49-F238E27FC236}">
                <a16:creationId xmlns:a16="http://schemas.microsoft.com/office/drawing/2014/main" id="{27883537-AB67-42C9-A5A7-456937B7E3F6}"/>
              </a:ext>
            </a:extLst>
          </p:cNvPr>
          <p:cNvGrpSpPr>
            <a:grpSpLocks noChangeAspect="1"/>
          </p:cNvGrpSpPr>
          <p:nvPr/>
        </p:nvGrpSpPr>
        <p:grpSpPr bwMode="auto">
          <a:xfrm>
            <a:off x="0" y="2719388"/>
            <a:ext cx="9144000" cy="3405187"/>
            <a:chOff x="0" y="1713"/>
            <a:chExt cx="5760" cy="2145"/>
          </a:xfrm>
        </p:grpSpPr>
        <p:sp>
          <p:nvSpPr>
            <p:cNvPr id="6" name="AutoShape 3">
              <a:extLst>
                <a:ext uri="{FF2B5EF4-FFF2-40B4-BE49-F238E27FC236}">
                  <a16:creationId xmlns:a16="http://schemas.microsoft.com/office/drawing/2014/main" id="{AF5C15A8-D845-460D-9AB0-DF95355D554C}"/>
                </a:ext>
              </a:extLst>
            </p:cNvPr>
            <p:cNvSpPr>
              <a:spLocks noChangeAspect="1" noChangeArrowheads="1" noTextEdit="1"/>
            </p:cNvSpPr>
            <p:nvPr/>
          </p:nvSpPr>
          <p:spPr bwMode="auto">
            <a:xfrm>
              <a:off x="0" y="1713"/>
              <a:ext cx="5760" cy="2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a:extLst>
                <a:ext uri="{FF2B5EF4-FFF2-40B4-BE49-F238E27FC236}">
                  <a16:creationId xmlns:a16="http://schemas.microsoft.com/office/drawing/2014/main" id="{6244D645-0BA2-44AE-A8BD-35D5D03972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
              <a:ext cx="5765" cy="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22" descr="http://static.flickr.com/2238/2148457971_8475d5226d.jpg">
            <a:extLst>
              <a:ext uri="{FF2B5EF4-FFF2-40B4-BE49-F238E27FC236}">
                <a16:creationId xmlns:a16="http://schemas.microsoft.com/office/drawing/2014/main" id="{C5C757A2-D7B6-46F1-8D73-68AA76515A71}"/>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1917913" y="3760436"/>
            <a:ext cx="1182261" cy="13230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ABACFD6-32CF-431F-AA51-2E42A34094CB}"/>
              </a:ext>
            </a:extLst>
          </p:cNvPr>
          <p:cNvSpPr txBox="1"/>
          <p:nvPr/>
        </p:nvSpPr>
        <p:spPr>
          <a:xfrm>
            <a:off x="2264434" y="5136829"/>
            <a:ext cx="655747" cy="954107"/>
          </a:xfrm>
          <a:prstGeom prst="rect">
            <a:avLst/>
          </a:prstGeom>
          <a:solidFill>
            <a:schemeClr val="bg1"/>
          </a:solidFill>
        </p:spPr>
        <p:txBody>
          <a:bodyPr wrap="square" lIns="0" rtlCol="0">
            <a:spAutoFit/>
          </a:bodyPr>
          <a:lstStyle/>
          <a:p>
            <a:r>
              <a:rPr lang="en-US" sz="1400" dirty="0"/>
              <a:t>Low</a:t>
            </a:r>
          </a:p>
          <a:p>
            <a:endParaRPr lang="en-US" sz="1400" dirty="0"/>
          </a:p>
          <a:p>
            <a:endParaRPr lang="en-US" sz="1400" dirty="0"/>
          </a:p>
          <a:p>
            <a:r>
              <a:rPr lang="en-US" sz="1400" dirty="0"/>
              <a:t>High</a:t>
            </a:r>
          </a:p>
        </p:txBody>
      </p:sp>
      <p:sp>
        <p:nvSpPr>
          <p:cNvPr id="13" name="TextBox 12">
            <a:extLst>
              <a:ext uri="{FF2B5EF4-FFF2-40B4-BE49-F238E27FC236}">
                <a16:creationId xmlns:a16="http://schemas.microsoft.com/office/drawing/2014/main" id="{414812B4-E45F-4BFD-81A5-6147016CC05F}"/>
              </a:ext>
            </a:extLst>
          </p:cNvPr>
          <p:cNvSpPr txBox="1"/>
          <p:nvPr/>
        </p:nvSpPr>
        <p:spPr>
          <a:xfrm>
            <a:off x="5317350" y="5312456"/>
            <a:ext cx="655747" cy="794064"/>
          </a:xfrm>
          <a:prstGeom prst="rect">
            <a:avLst/>
          </a:prstGeom>
          <a:solidFill>
            <a:schemeClr val="bg1"/>
          </a:solidFill>
        </p:spPr>
        <p:txBody>
          <a:bodyPr wrap="square" lIns="0" tIns="9144" rtlCol="0">
            <a:spAutoFit/>
          </a:bodyPr>
          <a:lstStyle/>
          <a:p>
            <a:r>
              <a:rPr lang="en-US" sz="1400" dirty="0"/>
              <a:t>Low</a:t>
            </a:r>
            <a:endParaRPr lang="en-US" sz="2000" dirty="0"/>
          </a:p>
          <a:p>
            <a:endParaRPr lang="en-US" sz="2000" dirty="0"/>
          </a:p>
          <a:p>
            <a:r>
              <a:rPr lang="en-US" sz="1400" dirty="0"/>
              <a:t>High</a:t>
            </a:r>
          </a:p>
        </p:txBody>
      </p:sp>
      <p:sp>
        <p:nvSpPr>
          <p:cNvPr id="15" name="TextBox 14">
            <a:extLst>
              <a:ext uri="{FF2B5EF4-FFF2-40B4-BE49-F238E27FC236}">
                <a16:creationId xmlns:a16="http://schemas.microsoft.com/office/drawing/2014/main" id="{D56C4733-BE69-4BDA-8726-7028224A3A0E}"/>
              </a:ext>
            </a:extLst>
          </p:cNvPr>
          <p:cNvSpPr txBox="1"/>
          <p:nvPr/>
        </p:nvSpPr>
        <p:spPr>
          <a:xfrm>
            <a:off x="8496192" y="5289435"/>
            <a:ext cx="565616" cy="794064"/>
          </a:xfrm>
          <a:prstGeom prst="rect">
            <a:avLst/>
          </a:prstGeom>
          <a:solidFill>
            <a:schemeClr val="bg1"/>
          </a:solidFill>
        </p:spPr>
        <p:txBody>
          <a:bodyPr wrap="square" lIns="0" tIns="9144" rtlCol="0">
            <a:spAutoFit/>
          </a:bodyPr>
          <a:lstStyle/>
          <a:p>
            <a:r>
              <a:rPr lang="en-US" sz="1400" dirty="0"/>
              <a:t>Low</a:t>
            </a:r>
            <a:endParaRPr lang="en-US" sz="2000" dirty="0"/>
          </a:p>
          <a:p>
            <a:endParaRPr lang="en-US" sz="2000" dirty="0"/>
          </a:p>
          <a:p>
            <a:r>
              <a:rPr lang="en-US" sz="1400" dirty="0"/>
              <a:t>High</a:t>
            </a:r>
          </a:p>
        </p:txBody>
      </p:sp>
      <p:sp>
        <p:nvSpPr>
          <p:cNvPr id="16" name="TextBox 15">
            <a:extLst>
              <a:ext uri="{FF2B5EF4-FFF2-40B4-BE49-F238E27FC236}">
                <a16:creationId xmlns:a16="http://schemas.microsoft.com/office/drawing/2014/main" id="{C3A6027C-C38B-4A85-BB04-9FDC01613D40}"/>
              </a:ext>
            </a:extLst>
          </p:cNvPr>
          <p:cNvSpPr txBox="1">
            <a:spLocks noChangeArrowheads="1"/>
          </p:cNvSpPr>
          <p:nvPr/>
        </p:nvSpPr>
        <p:spPr bwMode="auto">
          <a:xfrm>
            <a:off x="6581747" y="6553842"/>
            <a:ext cx="2331472" cy="307777"/>
          </a:xfrm>
          <a:prstGeom prst="rect">
            <a:avLst/>
          </a:prstGeom>
          <a:noFill/>
          <a:ln w="9525">
            <a:noFill/>
            <a:miter lim="800000"/>
            <a:headEnd/>
            <a:tailEnd/>
          </a:ln>
        </p:spPr>
        <p:txBody>
          <a:bodyPr wrap="none">
            <a:spAutoFit/>
          </a:bodyPr>
          <a:lstStyle/>
          <a:p>
            <a:r>
              <a:rPr lang="en-US" sz="1400" dirty="0">
                <a:solidFill>
                  <a:srgbClr val="0070C0"/>
                </a:solidFill>
                <a:latin typeface="Segoe UI Semilight" panose="020B0402040204020203" pitchFamily="34" charset="0"/>
                <a:cs typeface="Segoe UI Semilight" panose="020B0402040204020203" pitchFamily="34" charset="0"/>
              </a:rPr>
              <a:t>Di Cecco and Hurlbert 2022</a:t>
            </a:r>
          </a:p>
        </p:txBody>
      </p:sp>
    </p:spTree>
    <p:extLst>
      <p:ext uri="{BB962C8B-B14F-4D97-AF65-F5344CB8AC3E}">
        <p14:creationId xmlns:p14="http://schemas.microsoft.com/office/powerpoint/2010/main" val="1916862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21040E1-6EA4-464E-8C87-82B765CF7546}"/>
              </a:ext>
            </a:extLst>
          </p:cNvPr>
          <p:cNvSpPr txBox="1"/>
          <p:nvPr/>
        </p:nvSpPr>
        <p:spPr>
          <a:xfrm>
            <a:off x="82193" y="65571"/>
            <a:ext cx="8979614" cy="58477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3200" dirty="0">
                <a:solidFill>
                  <a:srgbClr val="0070C0"/>
                </a:solidFill>
                <a:latin typeface="Segoe UI Semilight" panose="020B0402040204020203" pitchFamily="34" charset="0"/>
                <a:cs typeface="Segoe UI Semilight" panose="020B0402040204020203" pitchFamily="34" charset="0"/>
              </a:rPr>
              <a:t>What have we learned?</a:t>
            </a:r>
          </a:p>
        </p:txBody>
      </p:sp>
      <p:sp>
        <p:nvSpPr>
          <p:cNvPr id="7" name="Title 7">
            <a:extLst>
              <a:ext uri="{FF2B5EF4-FFF2-40B4-BE49-F238E27FC236}">
                <a16:creationId xmlns:a16="http://schemas.microsoft.com/office/drawing/2014/main" id="{8DC202B0-C6AD-4FD9-8A9B-00E67FEF328D}"/>
              </a:ext>
            </a:extLst>
          </p:cNvPr>
          <p:cNvSpPr txBox="1">
            <a:spLocks/>
          </p:cNvSpPr>
          <p:nvPr/>
        </p:nvSpPr>
        <p:spPr>
          <a:xfrm>
            <a:off x="4944265" y="954360"/>
            <a:ext cx="4117542" cy="979451"/>
          </a:xfrm>
          <a:prstGeom prst="rect">
            <a:avLst/>
          </a:prstGeom>
        </p:spPr>
        <p:txBody>
          <a:bodyPr vert="horz" lIns="51435" tIns="25718" rIns="51435" bIns="25718" rtlCol="0" anchor="t">
            <a:noAutofit/>
          </a:bodyPr>
          <a:lstStyle>
            <a:lvl1pPr algn="l" defTabSz="914400" rtl="0" eaLnBrk="1" latinLnBrk="0" hangingPunct="1">
              <a:lnSpc>
                <a:spcPct val="90000"/>
              </a:lnSpc>
              <a:spcBef>
                <a:spcPct val="0"/>
              </a:spcBef>
              <a:buNone/>
              <a:defRPr sz="3600" kern="1200">
                <a:solidFill>
                  <a:schemeClr val="accent2">
                    <a:lumMod val="75000"/>
                  </a:schemeClr>
                </a:solidFill>
                <a:latin typeface="Roboto Slab" pitchFamily="2" charset="0"/>
                <a:ea typeface="Roboto Slab" pitchFamily="2" charset="0"/>
                <a:cs typeface="+mj-cs"/>
              </a:defRPr>
            </a:lvl1pPr>
          </a:lstStyle>
          <a:p>
            <a:pPr defTabSz="514350">
              <a:lnSpc>
                <a:spcPct val="100000"/>
              </a:lnSpc>
            </a:pPr>
            <a:r>
              <a:rPr lang="en-US" sz="2100" dirty="0">
                <a:solidFill>
                  <a:srgbClr val="0070C0"/>
                </a:solidFill>
                <a:latin typeface="Segoe UI Semilight" panose="020B0402040204020203" pitchFamily="34" charset="0"/>
                <a:cs typeface="Segoe UI Semilight" panose="020B0402040204020203" pitchFamily="34" charset="0"/>
              </a:rPr>
              <a:t>The abundance of bird food varies A LOT from place to place!</a:t>
            </a:r>
          </a:p>
          <a:p>
            <a:pPr defTabSz="514350">
              <a:lnSpc>
                <a:spcPct val="100000"/>
              </a:lnSpc>
            </a:pPr>
            <a:endParaRPr lang="en-US" sz="2100" b="1" dirty="0">
              <a:solidFill>
                <a:srgbClr val="0070C0"/>
              </a:solidFill>
              <a:latin typeface="Segoe UI Semilight" panose="020B0402040204020203" pitchFamily="34" charset="0"/>
              <a:cs typeface="Segoe UI Semilight" panose="020B0402040204020203" pitchFamily="34" charset="0"/>
            </a:endParaRPr>
          </a:p>
          <a:p>
            <a:pPr defTabSz="514350">
              <a:lnSpc>
                <a:spcPct val="100000"/>
              </a:lnSpc>
            </a:pPr>
            <a:r>
              <a:rPr lang="en-US" sz="2100" dirty="0">
                <a:solidFill>
                  <a:srgbClr val="0070C0"/>
                </a:solidFill>
                <a:latin typeface="Segoe UI Semilight" panose="020B0402040204020203" pitchFamily="34" charset="0"/>
                <a:cs typeface="Segoe UI Semilight" panose="020B0402040204020203" pitchFamily="34" charset="0"/>
              </a:rPr>
              <a:t>And with </a:t>
            </a:r>
            <a:r>
              <a:rPr lang="en-US" sz="2100" b="1" i="1" dirty="0">
                <a:solidFill>
                  <a:srgbClr val="0070C0"/>
                </a:solidFill>
                <a:latin typeface="Segoe UI Semilight" panose="020B0402040204020203" pitchFamily="34" charset="0"/>
                <a:cs typeface="Segoe UI Semilight" panose="020B0402040204020203" pitchFamily="34" charset="0"/>
              </a:rPr>
              <a:t>host plant </a:t>
            </a:r>
            <a:r>
              <a:rPr lang="en-US" sz="2100" dirty="0">
                <a:solidFill>
                  <a:srgbClr val="0070C0"/>
                </a:solidFill>
                <a:latin typeface="Segoe UI Semilight" panose="020B0402040204020203" pitchFamily="34" charset="0"/>
                <a:cs typeface="Segoe UI Semilight" panose="020B0402040204020203" pitchFamily="34" charset="0"/>
              </a:rPr>
              <a:t>species.</a:t>
            </a:r>
          </a:p>
        </p:txBody>
      </p:sp>
      <p:pic>
        <p:nvPicPr>
          <p:cNvPr id="14" name="Picture 13">
            <a:extLst>
              <a:ext uri="{FF2B5EF4-FFF2-40B4-BE49-F238E27FC236}">
                <a16:creationId xmlns:a16="http://schemas.microsoft.com/office/drawing/2014/main" id="{54C87DCB-5E13-4B6D-B8D8-2323D126DF95}"/>
              </a:ext>
            </a:extLst>
          </p:cNvPr>
          <p:cNvPicPr>
            <a:picLocks noChangeAspect="1"/>
          </p:cNvPicPr>
          <p:nvPr/>
        </p:nvPicPr>
        <p:blipFill rotWithShape="1">
          <a:blip r:embed="rId2"/>
          <a:srcRect t="6729" b="31646"/>
          <a:stretch/>
        </p:blipFill>
        <p:spPr>
          <a:xfrm>
            <a:off x="154486" y="2794845"/>
            <a:ext cx="7155169" cy="4009078"/>
          </a:xfrm>
          <a:prstGeom prst="rect">
            <a:avLst/>
          </a:prstGeom>
        </p:spPr>
      </p:pic>
      <p:pic>
        <p:nvPicPr>
          <p:cNvPr id="16" name="Picture 15">
            <a:extLst>
              <a:ext uri="{FF2B5EF4-FFF2-40B4-BE49-F238E27FC236}">
                <a16:creationId xmlns:a16="http://schemas.microsoft.com/office/drawing/2014/main" id="{A5F0AAA9-547A-4588-B6CA-578D2E04DCF9}"/>
              </a:ext>
            </a:extLst>
          </p:cNvPr>
          <p:cNvPicPr>
            <a:picLocks noChangeAspect="1"/>
          </p:cNvPicPr>
          <p:nvPr/>
        </p:nvPicPr>
        <p:blipFill rotWithShape="1">
          <a:blip r:embed="rId2"/>
          <a:srcRect t="77823" r="11865"/>
          <a:stretch/>
        </p:blipFill>
        <p:spPr>
          <a:xfrm>
            <a:off x="3731099" y="2613393"/>
            <a:ext cx="5258415" cy="1203064"/>
          </a:xfrm>
          <a:prstGeom prst="rect">
            <a:avLst/>
          </a:prstGeom>
        </p:spPr>
      </p:pic>
    </p:spTree>
    <p:extLst>
      <p:ext uri="{BB962C8B-B14F-4D97-AF65-F5344CB8AC3E}">
        <p14:creationId xmlns:p14="http://schemas.microsoft.com/office/powerpoint/2010/main" val="3746220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21040E1-6EA4-464E-8C87-82B765CF7546}"/>
              </a:ext>
            </a:extLst>
          </p:cNvPr>
          <p:cNvSpPr txBox="1"/>
          <p:nvPr/>
        </p:nvSpPr>
        <p:spPr>
          <a:xfrm>
            <a:off x="82193" y="65571"/>
            <a:ext cx="8979614" cy="58477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3200" dirty="0">
                <a:solidFill>
                  <a:srgbClr val="0070C0"/>
                </a:solidFill>
                <a:latin typeface="Segoe UI Semilight" panose="020B0402040204020203" pitchFamily="34" charset="0"/>
                <a:cs typeface="Segoe UI Semilight" panose="020B0402040204020203" pitchFamily="34" charset="0"/>
              </a:rPr>
              <a:t>What have we learned?</a:t>
            </a:r>
          </a:p>
        </p:txBody>
      </p:sp>
      <p:pic>
        <p:nvPicPr>
          <p:cNvPr id="8" name="Picture 7">
            <a:extLst>
              <a:ext uri="{FF2B5EF4-FFF2-40B4-BE49-F238E27FC236}">
                <a16:creationId xmlns:a16="http://schemas.microsoft.com/office/drawing/2014/main" id="{722BB190-AEBA-46BF-A2A0-C0A09EFF4B5F}"/>
              </a:ext>
            </a:extLst>
          </p:cNvPr>
          <p:cNvPicPr>
            <a:picLocks noChangeAspect="1"/>
          </p:cNvPicPr>
          <p:nvPr/>
        </p:nvPicPr>
        <p:blipFill>
          <a:blip r:embed="rId2"/>
          <a:stretch>
            <a:fillRect/>
          </a:stretch>
        </p:blipFill>
        <p:spPr>
          <a:xfrm>
            <a:off x="303266" y="2522107"/>
            <a:ext cx="4242825" cy="3955200"/>
          </a:xfrm>
          <a:prstGeom prst="rect">
            <a:avLst/>
          </a:prstGeom>
        </p:spPr>
      </p:pic>
      <p:pic>
        <p:nvPicPr>
          <p:cNvPr id="9" name="Picture 22" descr="http://static.flickr.com/2238/2148457971_8475d5226d.jpg">
            <a:extLst>
              <a:ext uri="{FF2B5EF4-FFF2-40B4-BE49-F238E27FC236}">
                <a16:creationId xmlns:a16="http://schemas.microsoft.com/office/drawing/2014/main" id="{423C5727-FD6E-41AE-ABB8-84ADFF6436AE}"/>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3137282" y="5338394"/>
            <a:ext cx="703426" cy="78721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6CA8169-F7FC-4C23-8E00-C361044522C4}"/>
              </a:ext>
            </a:extLst>
          </p:cNvPr>
          <p:cNvPicPr>
            <a:picLocks noChangeAspect="1"/>
          </p:cNvPicPr>
          <p:nvPr/>
        </p:nvPicPr>
        <p:blipFill>
          <a:blip r:embed="rId5"/>
          <a:stretch>
            <a:fillRect/>
          </a:stretch>
        </p:blipFill>
        <p:spPr>
          <a:xfrm>
            <a:off x="2721942" y="3993876"/>
            <a:ext cx="1118766" cy="1491687"/>
          </a:xfrm>
          <a:prstGeom prst="rect">
            <a:avLst/>
          </a:prstGeom>
        </p:spPr>
      </p:pic>
      <p:pic>
        <p:nvPicPr>
          <p:cNvPr id="13" name="Picture 12">
            <a:extLst>
              <a:ext uri="{FF2B5EF4-FFF2-40B4-BE49-F238E27FC236}">
                <a16:creationId xmlns:a16="http://schemas.microsoft.com/office/drawing/2014/main" id="{AD254CEB-B3EC-4497-A68C-1ED4C61CA782}"/>
              </a:ext>
            </a:extLst>
          </p:cNvPr>
          <p:cNvPicPr>
            <a:picLocks noChangeAspect="1"/>
          </p:cNvPicPr>
          <p:nvPr/>
        </p:nvPicPr>
        <p:blipFill>
          <a:blip r:embed="rId6"/>
          <a:stretch>
            <a:fillRect/>
          </a:stretch>
        </p:blipFill>
        <p:spPr>
          <a:xfrm>
            <a:off x="4947138" y="2653224"/>
            <a:ext cx="3962805" cy="3824084"/>
          </a:xfrm>
          <a:prstGeom prst="rect">
            <a:avLst/>
          </a:prstGeom>
        </p:spPr>
      </p:pic>
      <p:sp>
        <p:nvSpPr>
          <p:cNvPr id="15" name="Rectangle 14">
            <a:extLst>
              <a:ext uri="{FF2B5EF4-FFF2-40B4-BE49-F238E27FC236}">
                <a16:creationId xmlns:a16="http://schemas.microsoft.com/office/drawing/2014/main" id="{8CE41C38-3552-41B0-B4DA-4B4268561DBE}"/>
              </a:ext>
            </a:extLst>
          </p:cNvPr>
          <p:cNvSpPr/>
          <p:nvPr/>
        </p:nvSpPr>
        <p:spPr>
          <a:xfrm>
            <a:off x="218831" y="2459641"/>
            <a:ext cx="336061" cy="400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4FB805B-AE4C-42EA-9738-F88F411FA545}"/>
              </a:ext>
            </a:extLst>
          </p:cNvPr>
          <p:cNvPicPr>
            <a:picLocks noChangeAspect="1"/>
          </p:cNvPicPr>
          <p:nvPr/>
        </p:nvPicPr>
        <p:blipFill>
          <a:blip r:embed="rId7"/>
          <a:stretch>
            <a:fillRect/>
          </a:stretch>
        </p:blipFill>
        <p:spPr>
          <a:xfrm flipH="1">
            <a:off x="6663104" y="2926966"/>
            <a:ext cx="1866900" cy="1638300"/>
          </a:xfrm>
          <a:prstGeom prst="rect">
            <a:avLst/>
          </a:prstGeom>
        </p:spPr>
      </p:pic>
      <p:sp>
        <p:nvSpPr>
          <p:cNvPr id="18" name="TextBox 17">
            <a:extLst>
              <a:ext uri="{FF2B5EF4-FFF2-40B4-BE49-F238E27FC236}">
                <a16:creationId xmlns:a16="http://schemas.microsoft.com/office/drawing/2014/main" id="{F09C4265-99A5-4573-AF42-DC8D343DA144}"/>
              </a:ext>
            </a:extLst>
          </p:cNvPr>
          <p:cNvSpPr txBox="1"/>
          <p:nvPr/>
        </p:nvSpPr>
        <p:spPr>
          <a:xfrm>
            <a:off x="6541813" y="6548072"/>
            <a:ext cx="2602187" cy="307777"/>
          </a:xfrm>
          <a:prstGeom prst="rect">
            <a:avLst/>
          </a:prstGeom>
          <a:noFill/>
        </p:spPr>
        <p:txBody>
          <a:bodyPr wrap="none" rtlCol="0">
            <a:spAutoFit/>
          </a:bodyPr>
          <a:lstStyle/>
          <a:p>
            <a:r>
              <a:rPr lang="en-US" sz="1400" dirty="0" err="1">
                <a:solidFill>
                  <a:srgbClr val="0070C0"/>
                </a:solidFill>
                <a:latin typeface="Segoe UI Semilight" panose="020B0402040204020203" pitchFamily="34" charset="0"/>
                <a:cs typeface="Segoe UI Semilight" panose="020B0402040204020203" pitchFamily="34" charset="0"/>
              </a:rPr>
              <a:t>Narango</a:t>
            </a:r>
            <a:r>
              <a:rPr lang="en-US" sz="1400" dirty="0">
                <a:solidFill>
                  <a:srgbClr val="0070C0"/>
                </a:solidFill>
                <a:latin typeface="Segoe UI Semilight" panose="020B0402040204020203" pitchFamily="34" charset="0"/>
                <a:cs typeface="Segoe UI Semilight" panose="020B0402040204020203" pitchFamily="34" charset="0"/>
              </a:rPr>
              <a:t>, </a:t>
            </a:r>
            <a:r>
              <a:rPr lang="en-US" sz="1400" dirty="0" err="1">
                <a:solidFill>
                  <a:srgbClr val="0070C0"/>
                </a:solidFill>
                <a:latin typeface="Segoe UI Semilight" panose="020B0402040204020203" pitchFamily="34" charset="0"/>
                <a:cs typeface="Segoe UI Semilight" panose="020B0402040204020203" pitchFamily="34" charset="0"/>
              </a:rPr>
              <a:t>Tallamy</a:t>
            </a:r>
            <a:r>
              <a:rPr lang="en-US" sz="1400" dirty="0">
                <a:solidFill>
                  <a:srgbClr val="0070C0"/>
                </a:solidFill>
                <a:latin typeface="Segoe UI Semilight" panose="020B0402040204020203" pitchFamily="34" charset="0"/>
                <a:cs typeface="Segoe UI Semilight" panose="020B0402040204020203" pitchFamily="34" charset="0"/>
              </a:rPr>
              <a:t> &amp; </a:t>
            </a:r>
            <a:r>
              <a:rPr lang="en-US" sz="1400" dirty="0" err="1">
                <a:solidFill>
                  <a:srgbClr val="0070C0"/>
                </a:solidFill>
                <a:latin typeface="Segoe UI Semilight" panose="020B0402040204020203" pitchFamily="34" charset="0"/>
                <a:cs typeface="Segoe UI Semilight" panose="020B0402040204020203" pitchFamily="34" charset="0"/>
              </a:rPr>
              <a:t>Marra</a:t>
            </a:r>
            <a:r>
              <a:rPr lang="en-US" sz="1400" dirty="0">
                <a:solidFill>
                  <a:srgbClr val="0070C0"/>
                </a:solidFill>
                <a:latin typeface="Segoe UI Semilight" panose="020B0402040204020203" pitchFamily="34" charset="0"/>
                <a:cs typeface="Segoe UI Semilight" panose="020B0402040204020203" pitchFamily="34" charset="0"/>
              </a:rPr>
              <a:t> 2018</a:t>
            </a:r>
          </a:p>
        </p:txBody>
      </p:sp>
      <p:sp>
        <p:nvSpPr>
          <p:cNvPr id="19" name="TextBox 18">
            <a:extLst>
              <a:ext uri="{FF2B5EF4-FFF2-40B4-BE49-F238E27FC236}">
                <a16:creationId xmlns:a16="http://schemas.microsoft.com/office/drawing/2014/main" id="{AFB410B3-0FC0-4415-9DD2-045183988B7C}"/>
              </a:ext>
            </a:extLst>
          </p:cNvPr>
          <p:cNvSpPr txBox="1"/>
          <p:nvPr/>
        </p:nvSpPr>
        <p:spPr>
          <a:xfrm>
            <a:off x="1317547" y="1324161"/>
            <a:ext cx="2214261" cy="461665"/>
          </a:xfrm>
          <a:prstGeom prst="rect">
            <a:avLst/>
          </a:prstGeom>
          <a:noFill/>
        </p:spPr>
        <p:txBody>
          <a:bodyPr wrap="none" rtlCol="0">
            <a:spAutoFit/>
          </a:bodyPr>
          <a:lstStyle/>
          <a:p>
            <a:r>
              <a:rPr lang="en-US" sz="2400" dirty="0">
                <a:solidFill>
                  <a:srgbClr val="0070C0"/>
                </a:solidFill>
              </a:rPr>
              <a:t>PLANT NATIVES!</a:t>
            </a:r>
          </a:p>
        </p:txBody>
      </p:sp>
      <p:sp>
        <p:nvSpPr>
          <p:cNvPr id="20" name="Title 7">
            <a:extLst>
              <a:ext uri="{FF2B5EF4-FFF2-40B4-BE49-F238E27FC236}">
                <a16:creationId xmlns:a16="http://schemas.microsoft.com/office/drawing/2014/main" id="{6A87D5AB-1F45-451A-BDEF-BCD99901E1E7}"/>
              </a:ext>
            </a:extLst>
          </p:cNvPr>
          <p:cNvSpPr txBox="1">
            <a:spLocks/>
          </p:cNvSpPr>
          <p:nvPr/>
        </p:nvSpPr>
        <p:spPr>
          <a:xfrm>
            <a:off x="4944265" y="954360"/>
            <a:ext cx="4117542" cy="979451"/>
          </a:xfrm>
          <a:prstGeom prst="rect">
            <a:avLst/>
          </a:prstGeom>
        </p:spPr>
        <p:txBody>
          <a:bodyPr vert="horz" lIns="51435" tIns="25718" rIns="51435" bIns="25718" rtlCol="0" anchor="t">
            <a:noAutofit/>
          </a:bodyPr>
          <a:lstStyle>
            <a:lvl1pPr algn="l" defTabSz="914400" rtl="0" eaLnBrk="1" latinLnBrk="0" hangingPunct="1">
              <a:lnSpc>
                <a:spcPct val="90000"/>
              </a:lnSpc>
              <a:spcBef>
                <a:spcPct val="0"/>
              </a:spcBef>
              <a:buNone/>
              <a:defRPr sz="3600" kern="1200">
                <a:solidFill>
                  <a:schemeClr val="accent2">
                    <a:lumMod val="75000"/>
                  </a:schemeClr>
                </a:solidFill>
                <a:latin typeface="Roboto Slab" pitchFamily="2" charset="0"/>
                <a:ea typeface="Roboto Slab" pitchFamily="2" charset="0"/>
                <a:cs typeface="+mj-cs"/>
              </a:defRPr>
            </a:lvl1pPr>
          </a:lstStyle>
          <a:p>
            <a:pPr defTabSz="514350">
              <a:lnSpc>
                <a:spcPct val="100000"/>
              </a:lnSpc>
            </a:pPr>
            <a:r>
              <a:rPr lang="en-US" sz="2100" dirty="0">
                <a:solidFill>
                  <a:srgbClr val="0070C0"/>
                </a:solidFill>
                <a:latin typeface="Segoe UI Semilight" panose="020B0402040204020203" pitchFamily="34" charset="0"/>
                <a:cs typeface="Segoe UI Semilight" panose="020B0402040204020203" pitchFamily="34" charset="0"/>
              </a:rPr>
              <a:t>The abundance of bird food varies A LOT from place to place!</a:t>
            </a:r>
          </a:p>
          <a:p>
            <a:pPr defTabSz="514350">
              <a:lnSpc>
                <a:spcPct val="100000"/>
              </a:lnSpc>
            </a:pPr>
            <a:endParaRPr lang="en-US" sz="2100" b="1" dirty="0">
              <a:solidFill>
                <a:srgbClr val="0070C0"/>
              </a:solidFill>
              <a:latin typeface="Segoe UI Semilight" panose="020B0402040204020203" pitchFamily="34" charset="0"/>
              <a:cs typeface="Segoe UI Semilight" panose="020B0402040204020203" pitchFamily="34" charset="0"/>
            </a:endParaRPr>
          </a:p>
          <a:p>
            <a:pPr defTabSz="514350">
              <a:lnSpc>
                <a:spcPct val="100000"/>
              </a:lnSpc>
            </a:pPr>
            <a:r>
              <a:rPr lang="en-US" sz="2100" dirty="0">
                <a:solidFill>
                  <a:srgbClr val="0070C0"/>
                </a:solidFill>
                <a:latin typeface="Segoe UI Semilight" panose="020B0402040204020203" pitchFamily="34" charset="0"/>
                <a:cs typeface="Segoe UI Semilight" panose="020B0402040204020203" pitchFamily="34" charset="0"/>
              </a:rPr>
              <a:t>And with </a:t>
            </a:r>
            <a:r>
              <a:rPr lang="en-US" sz="2100" b="1" i="1" dirty="0">
                <a:solidFill>
                  <a:srgbClr val="0070C0"/>
                </a:solidFill>
                <a:latin typeface="Segoe UI Semilight" panose="020B0402040204020203" pitchFamily="34" charset="0"/>
                <a:cs typeface="Segoe UI Semilight" panose="020B0402040204020203" pitchFamily="34" charset="0"/>
              </a:rPr>
              <a:t>host plant </a:t>
            </a:r>
            <a:r>
              <a:rPr lang="en-US" sz="2100" dirty="0">
                <a:solidFill>
                  <a:srgbClr val="0070C0"/>
                </a:solidFill>
                <a:latin typeface="Segoe UI Semilight" panose="020B0402040204020203" pitchFamily="34" charset="0"/>
                <a:cs typeface="Segoe UI Semilight" panose="020B0402040204020203" pitchFamily="34" charset="0"/>
              </a:rPr>
              <a:t>species.</a:t>
            </a:r>
          </a:p>
        </p:txBody>
      </p:sp>
    </p:spTree>
    <p:extLst>
      <p:ext uri="{BB962C8B-B14F-4D97-AF65-F5344CB8AC3E}">
        <p14:creationId xmlns:p14="http://schemas.microsoft.com/office/powerpoint/2010/main" val="2035186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21040E1-6EA4-464E-8C87-82B765CF7546}"/>
              </a:ext>
            </a:extLst>
          </p:cNvPr>
          <p:cNvSpPr txBox="1"/>
          <p:nvPr/>
        </p:nvSpPr>
        <p:spPr>
          <a:xfrm>
            <a:off x="82193" y="65571"/>
            <a:ext cx="8979614" cy="58477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3200" dirty="0">
                <a:solidFill>
                  <a:srgbClr val="0070C0"/>
                </a:solidFill>
                <a:latin typeface="Segoe UI Semilight" panose="020B0402040204020203" pitchFamily="34" charset="0"/>
                <a:cs typeface="Segoe UI Semilight" panose="020B0402040204020203" pitchFamily="34" charset="0"/>
              </a:rPr>
              <a:t>What have we learned?</a:t>
            </a:r>
          </a:p>
        </p:txBody>
      </p:sp>
      <p:pic>
        <p:nvPicPr>
          <p:cNvPr id="8" name="Picture 7">
            <a:extLst>
              <a:ext uri="{FF2B5EF4-FFF2-40B4-BE49-F238E27FC236}">
                <a16:creationId xmlns:a16="http://schemas.microsoft.com/office/drawing/2014/main" id="{722BB190-AEBA-46BF-A2A0-C0A09EFF4B5F}"/>
              </a:ext>
            </a:extLst>
          </p:cNvPr>
          <p:cNvPicPr>
            <a:picLocks noChangeAspect="1"/>
          </p:cNvPicPr>
          <p:nvPr/>
        </p:nvPicPr>
        <p:blipFill>
          <a:blip r:embed="rId2"/>
          <a:stretch>
            <a:fillRect/>
          </a:stretch>
        </p:blipFill>
        <p:spPr>
          <a:xfrm>
            <a:off x="303266" y="2522107"/>
            <a:ext cx="4242825" cy="3955200"/>
          </a:xfrm>
          <a:prstGeom prst="rect">
            <a:avLst/>
          </a:prstGeom>
        </p:spPr>
      </p:pic>
      <p:pic>
        <p:nvPicPr>
          <p:cNvPr id="9" name="Picture 22" descr="http://static.flickr.com/2238/2148457971_8475d5226d.jpg">
            <a:extLst>
              <a:ext uri="{FF2B5EF4-FFF2-40B4-BE49-F238E27FC236}">
                <a16:creationId xmlns:a16="http://schemas.microsoft.com/office/drawing/2014/main" id="{423C5727-FD6E-41AE-ABB8-84ADFF6436AE}"/>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3137282" y="5338394"/>
            <a:ext cx="703426" cy="78721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6CA8169-F7FC-4C23-8E00-C361044522C4}"/>
              </a:ext>
            </a:extLst>
          </p:cNvPr>
          <p:cNvPicPr>
            <a:picLocks noChangeAspect="1"/>
          </p:cNvPicPr>
          <p:nvPr/>
        </p:nvPicPr>
        <p:blipFill>
          <a:blip r:embed="rId5"/>
          <a:stretch>
            <a:fillRect/>
          </a:stretch>
        </p:blipFill>
        <p:spPr>
          <a:xfrm>
            <a:off x="2721942" y="3993876"/>
            <a:ext cx="1118766" cy="1491687"/>
          </a:xfrm>
          <a:prstGeom prst="rect">
            <a:avLst/>
          </a:prstGeom>
        </p:spPr>
      </p:pic>
      <p:pic>
        <p:nvPicPr>
          <p:cNvPr id="13" name="Picture 12">
            <a:extLst>
              <a:ext uri="{FF2B5EF4-FFF2-40B4-BE49-F238E27FC236}">
                <a16:creationId xmlns:a16="http://schemas.microsoft.com/office/drawing/2014/main" id="{AD254CEB-B3EC-4497-A68C-1ED4C61CA782}"/>
              </a:ext>
            </a:extLst>
          </p:cNvPr>
          <p:cNvPicPr>
            <a:picLocks noChangeAspect="1"/>
          </p:cNvPicPr>
          <p:nvPr/>
        </p:nvPicPr>
        <p:blipFill>
          <a:blip r:embed="rId6"/>
          <a:stretch>
            <a:fillRect/>
          </a:stretch>
        </p:blipFill>
        <p:spPr>
          <a:xfrm>
            <a:off x="4947138" y="2653224"/>
            <a:ext cx="3962805" cy="3824084"/>
          </a:xfrm>
          <a:prstGeom prst="rect">
            <a:avLst/>
          </a:prstGeom>
        </p:spPr>
      </p:pic>
      <p:sp>
        <p:nvSpPr>
          <p:cNvPr id="15" name="Rectangle 14">
            <a:extLst>
              <a:ext uri="{FF2B5EF4-FFF2-40B4-BE49-F238E27FC236}">
                <a16:creationId xmlns:a16="http://schemas.microsoft.com/office/drawing/2014/main" id="{8CE41C38-3552-41B0-B4DA-4B4268561DBE}"/>
              </a:ext>
            </a:extLst>
          </p:cNvPr>
          <p:cNvSpPr/>
          <p:nvPr/>
        </p:nvSpPr>
        <p:spPr>
          <a:xfrm>
            <a:off x="218831" y="2459641"/>
            <a:ext cx="336061" cy="400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4FB805B-AE4C-42EA-9738-F88F411FA545}"/>
              </a:ext>
            </a:extLst>
          </p:cNvPr>
          <p:cNvPicPr>
            <a:picLocks noChangeAspect="1"/>
          </p:cNvPicPr>
          <p:nvPr/>
        </p:nvPicPr>
        <p:blipFill>
          <a:blip r:embed="rId7"/>
          <a:stretch>
            <a:fillRect/>
          </a:stretch>
        </p:blipFill>
        <p:spPr>
          <a:xfrm flipH="1">
            <a:off x="6663104" y="2926966"/>
            <a:ext cx="1866900" cy="1638300"/>
          </a:xfrm>
          <a:prstGeom prst="rect">
            <a:avLst/>
          </a:prstGeom>
        </p:spPr>
      </p:pic>
      <p:sp>
        <p:nvSpPr>
          <p:cNvPr id="18" name="TextBox 17">
            <a:extLst>
              <a:ext uri="{FF2B5EF4-FFF2-40B4-BE49-F238E27FC236}">
                <a16:creationId xmlns:a16="http://schemas.microsoft.com/office/drawing/2014/main" id="{F09C4265-99A5-4573-AF42-DC8D343DA144}"/>
              </a:ext>
            </a:extLst>
          </p:cNvPr>
          <p:cNvSpPr txBox="1"/>
          <p:nvPr/>
        </p:nvSpPr>
        <p:spPr>
          <a:xfrm>
            <a:off x="6541813" y="6548072"/>
            <a:ext cx="2602187" cy="307777"/>
          </a:xfrm>
          <a:prstGeom prst="rect">
            <a:avLst/>
          </a:prstGeom>
          <a:noFill/>
        </p:spPr>
        <p:txBody>
          <a:bodyPr wrap="none" rtlCol="0">
            <a:spAutoFit/>
          </a:bodyPr>
          <a:lstStyle/>
          <a:p>
            <a:r>
              <a:rPr lang="en-US" sz="1400" dirty="0" err="1">
                <a:solidFill>
                  <a:srgbClr val="0070C0"/>
                </a:solidFill>
                <a:latin typeface="Segoe UI Semilight" panose="020B0402040204020203" pitchFamily="34" charset="0"/>
                <a:cs typeface="Segoe UI Semilight" panose="020B0402040204020203" pitchFamily="34" charset="0"/>
              </a:rPr>
              <a:t>Narango</a:t>
            </a:r>
            <a:r>
              <a:rPr lang="en-US" sz="1400" dirty="0">
                <a:solidFill>
                  <a:srgbClr val="0070C0"/>
                </a:solidFill>
                <a:latin typeface="Segoe UI Semilight" panose="020B0402040204020203" pitchFamily="34" charset="0"/>
                <a:cs typeface="Segoe UI Semilight" panose="020B0402040204020203" pitchFamily="34" charset="0"/>
              </a:rPr>
              <a:t>, </a:t>
            </a:r>
            <a:r>
              <a:rPr lang="en-US" sz="1400" dirty="0" err="1">
                <a:solidFill>
                  <a:srgbClr val="0070C0"/>
                </a:solidFill>
                <a:latin typeface="Segoe UI Semilight" panose="020B0402040204020203" pitchFamily="34" charset="0"/>
                <a:cs typeface="Segoe UI Semilight" panose="020B0402040204020203" pitchFamily="34" charset="0"/>
              </a:rPr>
              <a:t>Tallamy</a:t>
            </a:r>
            <a:r>
              <a:rPr lang="en-US" sz="1400" dirty="0">
                <a:solidFill>
                  <a:srgbClr val="0070C0"/>
                </a:solidFill>
                <a:latin typeface="Segoe UI Semilight" panose="020B0402040204020203" pitchFamily="34" charset="0"/>
                <a:cs typeface="Segoe UI Semilight" panose="020B0402040204020203" pitchFamily="34" charset="0"/>
              </a:rPr>
              <a:t> &amp; </a:t>
            </a:r>
            <a:r>
              <a:rPr lang="en-US" sz="1400" dirty="0" err="1">
                <a:solidFill>
                  <a:srgbClr val="0070C0"/>
                </a:solidFill>
                <a:latin typeface="Segoe UI Semilight" panose="020B0402040204020203" pitchFamily="34" charset="0"/>
                <a:cs typeface="Segoe UI Semilight" panose="020B0402040204020203" pitchFamily="34" charset="0"/>
              </a:rPr>
              <a:t>Marra</a:t>
            </a:r>
            <a:r>
              <a:rPr lang="en-US" sz="1400" dirty="0">
                <a:solidFill>
                  <a:srgbClr val="0070C0"/>
                </a:solidFill>
                <a:latin typeface="Segoe UI Semilight" panose="020B0402040204020203" pitchFamily="34" charset="0"/>
                <a:cs typeface="Segoe UI Semilight" panose="020B0402040204020203" pitchFamily="34" charset="0"/>
              </a:rPr>
              <a:t> 2018</a:t>
            </a:r>
          </a:p>
        </p:txBody>
      </p:sp>
      <p:sp>
        <p:nvSpPr>
          <p:cNvPr id="19" name="TextBox 18">
            <a:extLst>
              <a:ext uri="{FF2B5EF4-FFF2-40B4-BE49-F238E27FC236}">
                <a16:creationId xmlns:a16="http://schemas.microsoft.com/office/drawing/2014/main" id="{AFB410B3-0FC0-4415-9DD2-045183988B7C}"/>
              </a:ext>
            </a:extLst>
          </p:cNvPr>
          <p:cNvSpPr txBox="1"/>
          <p:nvPr/>
        </p:nvSpPr>
        <p:spPr>
          <a:xfrm>
            <a:off x="1317547" y="1324161"/>
            <a:ext cx="2214261" cy="461665"/>
          </a:xfrm>
          <a:prstGeom prst="rect">
            <a:avLst/>
          </a:prstGeom>
          <a:noFill/>
        </p:spPr>
        <p:txBody>
          <a:bodyPr wrap="none" rtlCol="0">
            <a:spAutoFit/>
          </a:bodyPr>
          <a:lstStyle/>
          <a:p>
            <a:r>
              <a:rPr lang="en-US" sz="2400" dirty="0">
                <a:solidFill>
                  <a:srgbClr val="0070C0"/>
                </a:solidFill>
              </a:rPr>
              <a:t>PLANT NATIVES!</a:t>
            </a:r>
          </a:p>
        </p:txBody>
      </p:sp>
      <p:sp>
        <p:nvSpPr>
          <p:cNvPr id="20" name="Title 7">
            <a:extLst>
              <a:ext uri="{FF2B5EF4-FFF2-40B4-BE49-F238E27FC236}">
                <a16:creationId xmlns:a16="http://schemas.microsoft.com/office/drawing/2014/main" id="{6A87D5AB-1F45-451A-BDEF-BCD99901E1E7}"/>
              </a:ext>
            </a:extLst>
          </p:cNvPr>
          <p:cNvSpPr txBox="1">
            <a:spLocks/>
          </p:cNvSpPr>
          <p:nvPr/>
        </p:nvSpPr>
        <p:spPr>
          <a:xfrm>
            <a:off x="4944265" y="954360"/>
            <a:ext cx="4117542" cy="979451"/>
          </a:xfrm>
          <a:prstGeom prst="rect">
            <a:avLst/>
          </a:prstGeom>
        </p:spPr>
        <p:txBody>
          <a:bodyPr vert="horz" lIns="51435" tIns="25718" rIns="51435" bIns="25718" rtlCol="0" anchor="t">
            <a:noAutofit/>
          </a:bodyPr>
          <a:lstStyle>
            <a:lvl1pPr algn="l" defTabSz="914400" rtl="0" eaLnBrk="1" latinLnBrk="0" hangingPunct="1">
              <a:lnSpc>
                <a:spcPct val="90000"/>
              </a:lnSpc>
              <a:spcBef>
                <a:spcPct val="0"/>
              </a:spcBef>
              <a:buNone/>
              <a:defRPr sz="3600" kern="1200">
                <a:solidFill>
                  <a:schemeClr val="accent2">
                    <a:lumMod val="75000"/>
                  </a:schemeClr>
                </a:solidFill>
                <a:latin typeface="Roboto Slab" pitchFamily="2" charset="0"/>
                <a:ea typeface="Roboto Slab" pitchFamily="2" charset="0"/>
                <a:cs typeface="+mj-cs"/>
              </a:defRPr>
            </a:lvl1pPr>
          </a:lstStyle>
          <a:p>
            <a:pPr defTabSz="514350">
              <a:lnSpc>
                <a:spcPct val="100000"/>
              </a:lnSpc>
            </a:pPr>
            <a:r>
              <a:rPr lang="en-US" sz="2100" dirty="0">
                <a:solidFill>
                  <a:srgbClr val="0070C0"/>
                </a:solidFill>
                <a:latin typeface="Segoe UI Semilight" panose="020B0402040204020203" pitchFamily="34" charset="0"/>
                <a:cs typeface="Segoe UI Semilight" panose="020B0402040204020203" pitchFamily="34" charset="0"/>
              </a:rPr>
              <a:t>The abundance of bird food varies A LOT from place to place!</a:t>
            </a:r>
          </a:p>
          <a:p>
            <a:pPr defTabSz="514350">
              <a:lnSpc>
                <a:spcPct val="100000"/>
              </a:lnSpc>
            </a:pPr>
            <a:endParaRPr lang="en-US" sz="2100" b="1" dirty="0">
              <a:solidFill>
                <a:srgbClr val="0070C0"/>
              </a:solidFill>
              <a:latin typeface="Segoe UI Semilight" panose="020B0402040204020203" pitchFamily="34" charset="0"/>
              <a:cs typeface="Segoe UI Semilight" panose="020B0402040204020203" pitchFamily="34" charset="0"/>
            </a:endParaRPr>
          </a:p>
          <a:p>
            <a:pPr defTabSz="514350">
              <a:lnSpc>
                <a:spcPct val="100000"/>
              </a:lnSpc>
            </a:pPr>
            <a:r>
              <a:rPr lang="en-US" sz="2100" dirty="0">
                <a:solidFill>
                  <a:srgbClr val="0070C0"/>
                </a:solidFill>
                <a:latin typeface="Segoe UI Semilight" panose="020B0402040204020203" pitchFamily="34" charset="0"/>
                <a:cs typeface="Segoe UI Semilight" panose="020B0402040204020203" pitchFamily="34" charset="0"/>
              </a:rPr>
              <a:t>And with </a:t>
            </a:r>
            <a:r>
              <a:rPr lang="en-US" sz="2100" b="1" i="1" dirty="0">
                <a:solidFill>
                  <a:srgbClr val="0070C0"/>
                </a:solidFill>
                <a:latin typeface="Segoe UI Semilight" panose="020B0402040204020203" pitchFamily="34" charset="0"/>
                <a:cs typeface="Segoe UI Semilight" panose="020B0402040204020203" pitchFamily="34" charset="0"/>
              </a:rPr>
              <a:t>host plant </a:t>
            </a:r>
            <a:r>
              <a:rPr lang="en-US" sz="2100" dirty="0">
                <a:solidFill>
                  <a:srgbClr val="0070C0"/>
                </a:solidFill>
                <a:latin typeface="Segoe UI Semilight" panose="020B0402040204020203" pitchFamily="34" charset="0"/>
                <a:cs typeface="Segoe UI Semilight" panose="020B0402040204020203" pitchFamily="34" charset="0"/>
              </a:rPr>
              <a:t>species.</a:t>
            </a:r>
          </a:p>
        </p:txBody>
      </p:sp>
      <p:pic>
        <p:nvPicPr>
          <p:cNvPr id="3" name="Picture 2">
            <a:extLst>
              <a:ext uri="{FF2B5EF4-FFF2-40B4-BE49-F238E27FC236}">
                <a16:creationId xmlns:a16="http://schemas.microsoft.com/office/drawing/2014/main" id="{F8BB0B55-8730-E58D-F513-90746AFA8F43}"/>
              </a:ext>
            </a:extLst>
          </p:cNvPr>
          <p:cNvPicPr>
            <a:picLocks noChangeAspect="1"/>
          </p:cNvPicPr>
          <p:nvPr/>
        </p:nvPicPr>
        <p:blipFill rotWithShape="1">
          <a:blip r:embed="rId8"/>
          <a:srcRect t="30204" r="11703" b="16463"/>
          <a:stretch/>
        </p:blipFill>
        <p:spPr>
          <a:xfrm>
            <a:off x="6221518" y="2291373"/>
            <a:ext cx="2825134" cy="2275254"/>
          </a:xfrm>
          <a:prstGeom prst="rect">
            <a:avLst/>
          </a:prstGeom>
        </p:spPr>
      </p:pic>
    </p:spTree>
    <p:extLst>
      <p:ext uri="{BB962C8B-B14F-4D97-AF65-F5344CB8AC3E}">
        <p14:creationId xmlns:p14="http://schemas.microsoft.com/office/powerpoint/2010/main" val="2842765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C85F26-3418-4987-B2D7-60B508D068A8}"/>
              </a:ext>
            </a:extLst>
          </p:cNvPr>
          <p:cNvPicPr>
            <a:picLocks noChangeAspect="1"/>
          </p:cNvPicPr>
          <p:nvPr/>
        </p:nvPicPr>
        <p:blipFill rotWithShape="1">
          <a:blip r:embed="rId3"/>
          <a:srcRect t="12468" r="65957"/>
          <a:stretch/>
        </p:blipFill>
        <p:spPr>
          <a:xfrm>
            <a:off x="1198166" y="2594806"/>
            <a:ext cx="2055389" cy="2015742"/>
          </a:xfrm>
          <a:prstGeom prst="rect">
            <a:avLst/>
          </a:prstGeom>
        </p:spPr>
      </p:pic>
      <p:pic>
        <p:nvPicPr>
          <p:cNvPr id="4" name="Picture 3">
            <a:extLst>
              <a:ext uri="{FF2B5EF4-FFF2-40B4-BE49-F238E27FC236}">
                <a16:creationId xmlns:a16="http://schemas.microsoft.com/office/drawing/2014/main" id="{CB891918-06AD-4A98-A453-27675117DCC8}"/>
              </a:ext>
            </a:extLst>
          </p:cNvPr>
          <p:cNvPicPr>
            <a:picLocks noChangeAspect="1"/>
          </p:cNvPicPr>
          <p:nvPr/>
        </p:nvPicPr>
        <p:blipFill rotWithShape="1">
          <a:blip r:embed="rId3"/>
          <a:srcRect l="65957" t="12468"/>
          <a:stretch/>
        </p:blipFill>
        <p:spPr>
          <a:xfrm>
            <a:off x="3367425" y="2562035"/>
            <a:ext cx="2075868" cy="2035826"/>
          </a:xfrm>
          <a:prstGeom prst="rect">
            <a:avLst/>
          </a:prstGeom>
        </p:spPr>
      </p:pic>
      <p:pic>
        <p:nvPicPr>
          <p:cNvPr id="5" name="Picture 4">
            <a:extLst>
              <a:ext uri="{FF2B5EF4-FFF2-40B4-BE49-F238E27FC236}">
                <a16:creationId xmlns:a16="http://schemas.microsoft.com/office/drawing/2014/main" id="{BEF20C69-3D91-43D2-8DE0-9788F9F6FF11}"/>
              </a:ext>
            </a:extLst>
          </p:cNvPr>
          <p:cNvPicPr>
            <a:picLocks noChangeAspect="1"/>
          </p:cNvPicPr>
          <p:nvPr/>
        </p:nvPicPr>
        <p:blipFill rotWithShape="1">
          <a:blip r:embed="rId4"/>
          <a:srcRect l="4775" t="9010"/>
          <a:stretch/>
        </p:blipFill>
        <p:spPr>
          <a:xfrm>
            <a:off x="5787429" y="2562035"/>
            <a:ext cx="2158406" cy="1711916"/>
          </a:xfrm>
          <a:prstGeom prst="rect">
            <a:avLst/>
          </a:prstGeom>
        </p:spPr>
      </p:pic>
      <p:sp>
        <p:nvSpPr>
          <p:cNvPr id="14" name="TextBox 13">
            <a:extLst>
              <a:ext uri="{FF2B5EF4-FFF2-40B4-BE49-F238E27FC236}">
                <a16:creationId xmlns:a16="http://schemas.microsoft.com/office/drawing/2014/main" id="{2E29057E-092C-4324-AF42-B0B3EB234F17}"/>
              </a:ext>
            </a:extLst>
          </p:cNvPr>
          <p:cNvSpPr txBox="1"/>
          <p:nvPr/>
        </p:nvSpPr>
        <p:spPr>
          <a:xfrm rot="16200000">
            <a:off x="4887088" y="3220870"/>
            <a:ext cx="1745029" cy="300082"/>
          </a:xfrm>
          <a:prstGeom prst="rect">
            <a:avLst/>
          </a:prstGeom>
          <a:noFill/>
        </p:spPr>
        <p:txBody>
          <a:bodyPr wrap="none" rtlCol="0">
            <a:spAutoFit/>
          </a:bodyPr>
          <a:lstStyle/>
          <a:p>
            <a:r>
              <a:rPr lang="en-US" sz="1350" dirty="0"/>
              <a:t>Caterpillar occurrence</a:t>
            </a:r>
          </a:p>
        </p:txBody>
      </p:sp>
      <p:sp>
        <p:nvSpPr>
          <p:cNvPr id="18" name="TextBox 17">
            <a:extLst>
              <a:ext uri="{FF2B5EF4-FFF2-40B4-BE49-F238E27FC236}">
                <a16:creationId xmlns:a16="http://schemas.microsoft.com/office/drawing/2014/main" id="{E940E819-9501-4D92-859F-54199C657890}"/>
              </a:ext>
            </a:extLst>
          </p:cNvPr>
          <p:cNvSpPr txBox="1"/>
          <p:nvPr/>
        </p:nvSpPr>
        <p:spPr>
          <a:xfrm>
            <a:off x="1446249" y="1598788"/>
            <a:ext cx="6251504" cy="1061829"/>
          </a:xfrm>
          <a:prstGeom prst="rect">
            <a:avLst/>
          </a:prstGeom>
          <a:noFill/>
        </p:spPr>
        <p:txBody>
          <a:bodyPr wrap="square" rtlCol="0">
            <a:spAutoFit/>
          </a:bodyPr>
          <a:lstStyle/>
          <a:p>
            <a:r>
              <a:rPr lang="en-US" sz="2100" dirty="0">
                <a:solidFill>
                  <a:srgbClr val="0070C0"/>
                </a:solidFill>
                <a:latin typeface="Segoe UI Semilight" panose="020B0402040204020203" pitchFamily="34" charset="0"/>
                <a:cs typeface="Segoe UI Semilight" panose="020B0402040204020203" pitchFamily="34" charset="0"/>
              </a:rPr>
              <a:t>  Citizen scientists provide useful data on arthropod </a:t>
            </a:r>
          </a:p>
          <a:p>
            <a:endParaRPr lang="en-US" sz="2100" dirty="0">
              <a:solidFill>
                <a:srgbClr val="0070C0"/>
              </a:solidFill>
              <a:latin typeface="Segoe UI Semilight" panose="020B0402040204020203" pitchFamily="34" charset="0"/>
              <a:cs typeface="Segoe UI Semilight" panose="020B0402040204020203" pitchFamily="34" charset="0"/>
            </a:endParaRPr>
          </a:p>
          <a:p>
            <a:r>
              <a:rPr lang="en-US" sz="2100" dirty="0">
                <a:solidFill>
                  <a:srgbClr val="0070C0"/>
                </a:solidFill>
                <a:latin typeface="Segoe UI Semilight" panose="020B0402040204020203" pitchFamily="34" charset="0"/>
                <a:cs typeface="Segoe UI Semilight" panose="020B0402040204020203" pitchFamily="34" charset="0"/>
              </a:rPr>
              <a:t>composition</a:t>
            </a:r>
            <a:r>
              <a:rPr lang="en-US" sz="2100" dirty="0">
                <a:solidFill>
                  <a:schemeClr val="bg1"/>
                </a:solidFill>
                <a:latin typeface="Segoe UI Semilight" panose="020B0402040204020203" pitchFamily="34" charset="0"/>
                <a:cs typeface="Segoe UI Semilight" panose="020B0402040204020203" pitchFamily="34" charset="0"/>
              </a:rPr>
              <a:t>,</a:t>
            </a:r>
            <a:r>
              <a:rPr lang="en-US" sz="2100" dirty="0">
                <a:solidFill>
                  <a:srgbClr val="0070C0"/>
                </a:solidFill>
                <a:latin typeface="Segoe UI Semilight" panose="020B0402040204020203" pitchFamily="34" charset="0"/>
                <a:cs typeface="Segoe UI Semilight" panose="020B0402040204020203" pitchFamily="34" charset="0"/>
              </a:rPr>
              <a:t>             abundance, and        phenology</a:t>
            </a:r>
          </a:p>
        </p:txBody>
      </p:sp>
      <p:sp>
        <p:nvSpPr>
          <p:cNvPr id="19" name="TextBox 18">
            <a:extLst>
              <a:ext uri="{FF2B5EF4-FFF2-40B4-BE49-F238E27FC236}">
                <a16:creationId xmlns:a16="http://schemas.microsoft.com/office/drawing/2014/main" id="{6F6FC54C-3737-4953-A66C-626D27518D67}"/>
              </a:ext>
            </a:extLst>
          </p:cNvPr>
          <p:cNvSpPr txBox="1"/>
          <p:nvPr/>
        </p:nvSpPr>
        <p:spPr>
          <a:xfrm>
            <a:off x="6821651" y="4273950"/>
            <a:ext cx="514628" cy="300082"/>
          </a:xfrm>
          <a:prstGeom prst="rect">
            <a:avLst/>
          </a:prstGeom>
          <a:noFill/>
        </p:spPr>
        <p:txBody>
          <a:bodyPr wrap="none" rtlCol="0">
            <a:spAutoFit/>
          </a:bodyPr>
          <a:lstStyle/>
          <a:p>
            <a:r>
              <a:rPr lang="en-US" sz="1350" dirty="0"/>
              <a:t>Date</a:t>
            </a:r>
          </a:p>
        </p:txBody>
      </p:sp>
      <p:pic>
        <p:nvPicPr>
          <p:cNvPr id="16" name="Picture 15">
            <a:extLst>
              <a:ext uri="{FF2B5EF4-FFF2-40B4-BE49-F238E27FC236}">
                <a16:creationId xmlns:a16="http://schemas.microsoft.com/office/drawing/2014/main" id="{F5AC8B4F-7D0B-49D4-8C6D-C49AB40AE6F1}"/>
              </a:ext>
            </a:extLst>
          </p:cNvPr>
          <p:cNvPicPr>
            <a:picLocks noChangeAspect="1"/>
          </p:cNvPicPr>
          <p:nvPr/>
        </p:nvPicPr>
        <p:blipFill rotWithShape="1">
          <a:blip r:embed="rId5"/>
          <a:srcRect l="30592" t="32005" r="15775" b="32503"/>
          <a:stretch/>
        </p:blipFill>
        <p:spPr>
          <a:xfrm>
            <a:off x="6137740" y="2651544"/>
            <a:ext cx="864470" cy="382169"/>
          </a:xfrm>
          <a:prstGeom prst="rect">
            <a:avLst/>
          </a:prstGeom>
        </p:spPr>
      </p:pic>
      <p:sp>
        <p:nvSpPr>
          <p:cNvPr id="17" name="TextBox 16">
            <a:extLst>
              <a:ext uri="{FF2B5EF4-FFF2-40B4-BE49-F238E27FC236}">
                <a16:creationId xmlns:a16="http://schemas.microsoft.com/office/drawing/2014/main" id="{764C0EF7-FF6D-4F9D-A122-2DA1C5F7B059}"/>
              </a:ext>
            </a:extLst>
          </p:cNvPr>
          <p:cNvSpPr txBox="1"/>
          <p:nvPr/>
        </p:nvSpPr>
        <p:spPr>
          <a:xfrm>
            <a:off x="1204645" y="906429"/>
            <a:ext cx="6734711" cy="46166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2400" dirty="0">
                <a:solidFill>
                  <a:srgbClr val="0070C0"/>
                </a:solidFill>
                <a:latin typeface="Segoe UI Semilight" panose="020B0402040204020203" pitchFamily="34" charset="0"/>
                <a:cs typeface="Segoe UI Semilight" panose="020B0402040204020203" pitchFamily="34" charset="0"/>
              </a:rPr>
              <a:t>What have we learned?</a:t>
            </a:r>
          </a:p>
        </p:txBody>
      </p:sp>
      <p:sp>
        <p:nvSpPr>
          <p:cNvPr id="2" name="Rectangle 1">
            <a:extLst>
              <a:ext uri="{FF2B5EF4-FFF2-40B4-BE49-F238E27FC236}">
                <a16:creationId xmlns:a16="http://schemas.microsoft.com/office/drawing/2014/main" id="{CA3973E4-8FE7-48C9-A647-F9B0B285544A}"/>
              </a:ext>
            </a:extLst>
          </p:cNvPr>
          <p:cNvSpPr/>
          <p:nvPr/>
        </p:nvSpPr>
        <p:spPr>
          <a:xfrm>
            <a:off x="3253556" y="2147734"/>
            <a:ext cx="4692278" cy="2514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a:extLst>
              <a:ext uri="{FF2B5EF4-FFF2-40B4-BE49-F238E27FC236}">
                <a16:creationId xmlns:a16="http://schemas.microsoft.com/office/drawing/2014/main" id="{CE4C3769-84AE-4458-9708-031A85C68662}"/>
              </a:ext>
            </a:extLst>
          </p:cNvPr>
          <p:cNvPicPr>
            <a:picLocks noChangeAspect="1"/>
          </p:cNvPicPr>
          <p:nvPr/>
        </p:nvPicPr>
        <p:blipFill>
          <a:blip r:embed="rId6"/>
          <a:stretch>
            <a:fillRect/>
          </a:stretch>
        </p:blipFill>
        <p:spPr>
          <a:xfrm>
            <a:off x="3429000" y="1994017"/>
            <a:ext cx="4572000" cy="3957555"/>
          </a:xfrm>
          <a:prstGeom prst="rect">
            <a:avLst/>
          </a:prstGeom>
        </p:spPr>
      </p:pic>
      <p:pic>
        <p:nvPicPr>
          <p:cNvPr id="10" name="Picture 9">
            <a:extLst>
              <a:ext uri="{FF2B5EF4-FFF2-40B4-BE49-F238E27FC236}">
                <a16:creationId xmlns:a16="http://schemas.microsoft.com/office/drawing/2014/main" id="{0D17B61C-200F-4C28-866F-168F2C31B086}"/>
              </a:ext>
            </a:extLst>
          </p:cNvPr>
          <p:cNvPicPr>
            <a:picLocks noChangeAspect="1"/>
          </p:cNvPicPr>
          <p:nvPr/>
        </p:nvPicPr>
        <p:blipFill>
          <a:blip r:embed="rId7"/>
          <a:stretch>
            <a:fillRect/>
          </a:stretch>
        </p:blipFill>
        <p:spPr>
          <a:xfrm>
            <a:off x="3501636" y="2036211"/>
            <a:ext cx="1367028" cy="1833658"/>
          </a:xfrm>
          <a:prstGeom prst="rect">
            <a:avLst/>
          </a:prstGeom>
        </p:spPr>
      </p:pic>
      <p:pic>
        <p:nvPicPr>
          <p:cNvPr id="12" name="Picture 11">
            <a:extLst>
              <a:ext uri="{FF2B5EF4-FFF2-40B4-BE49-F238E27FC236}">
                <a16:creationId xmlns:a16="http://schemas.microsoft.com/office/drawing/2014/main" id="{9547FCD8-9A81-4453-8F41-ACC59D5BE9DE}"/>
              </a:ext>
            </a:extLst>
          </p:cNvPr>
          <p:cNvPicPr>
            <a:picLocks noChangeAspect="1"/>
          </p:cNvPicPr>
          <p:nvPr/>
        </p:nvPicPr>
        <p:blipFill>
          <a:blip r:embed="rId8"/>
          <a:stretch>
            <a:fillRect/>
          </a:stretch>
        </p:blipFill>
        <p:spPr>
          <a:xfrm>
            <a:off x="3498197" y="4051654"/>
            <a:ext cx="1367028" cy="1853375"/>
          </a:xfrm>
          <a:prstGeom prst="rect">
            <a:avLst/>
          </a:prstGeom>
        </p:spPr>
      </p:pic>
      <p:pic>
        <p:nvPicPr>
          <p:cNvPr id="15" name="Picture 14">
            <a:extLst>
              <a:ext uri="{FF2B5EF4-FFF2-40B4-BE49-F238E27FC236}">
                <a16:creationId xmlns:a16="http://schemas.microsoft.com/office/drawing/2014/main" id="{29FD05E9-ED7E-495F-8FF1-43876B9CCB4A}"/>
              </a:ext>
            </a:extLst>
          </p:cNvPr>
          <p:cNvPicPr>
            <a:picLocks noChangeAspect="1"/>
          </p:cNvPicPr>
          <p:nvPr/>
        </p:nvPicPr>
        <p:blipFill>
          <a:blip r:embed="rId9"/>
          <a:stretch>
            <a:fillRect/>
          </a:stretch>
        </p:blipFill>
        <p:spPr>
          <a:xfrm>
            <a:off x="6586484" y="2036209"/>
            <a:ext cx="1367028" cy="1827086"/>
          </a:xfrm>
          <a:prstGeom prst="rect">
            <a:avLst/>
          </a:prstGeom>
        </p:spPr>
      </p:pic>
      <p:pic>
        <p:nvPicPr>
          <p:cNvPr id="21" name="Picture 20">
            <a:extLst>
              <a:ext uri="{FF2B5EF4-FFF2-40B4-BE49-F238E27FC236}">
                <a16:creationId xmlns:a16="http://schemas.microsoft.com/office/drawing/2014/main" id="{E268875E-C5E3-437E-A992-802F4174BF7D}"/>
              </a:ext>
            </a:extLst>
          </p:cNvPr>
          <p:cNvPicPr>
            <a:picLocks noChangeAspect="1"/>
          </p:cNvPicPr>
          <p:nvPr/>
        </p:nvPicPr>
        <p:blipFill>
          <a:blip r:embed="rId10"/>
          <a:stretch>
            <a:fillRect/>
          </a:stretch>
        </p:blipFill>
        <p:spPr>
          <a:xfrm>
            <a:off x="6586859" y="4051654"/>
            <a:ext cx="1367028" cy="1827086"/>
          </a:xfrm>
          <a:prstGeom prst="rect">
            <a:avLst/>
          </a:prstGeom>
        </p:spPr>
      </p:pic>
      <p:sp>
        <p:nvSpPr>
          <p:cNvPr id="26" name="TextBox 25">
            <a:extLst>
              <a:ext uri="{FF2B5EF4-FFF2-40B4-BE49-F238E27FC236}">
                <a16:creationId xmlns:a16="http://schemas.microsoft.com/office/drawing/2014/main" id="{45BE1D5E-B575-47D8-AD8D-F1E668DFB2DD}"/>
              </a:ext>
            </a:extLst>
          </p:cNvPr>
          <p:cNvSpPr txBox="1"/>
          <p:nvPr/>
        </p:nvSpPr>
        <p:spPr>
          <a:xfrm>
            <a:off x="22011" y="5744927"/>
            <a:ext cx="3217547" cy="253916"/>
          </a:xfrm>
          <a:prstGeom prst="rect">
            <a:avLst/>
          </a:prstGeom>
          <a:noFill/>
        </p:spPr>
        <p:txBody>
          <a:bodyPr wrap="none" rtlCol="0">
            <a:spAutoFit/>
          </a:bodyPr>
          <a:lstStyle/>
          <a:p>
            <a:r>
              <a:rPr lang="en-US" sz="1050" dirty="0">
                <a:solidFill>
                  <a:srgbClr val="0070C0"/>
                </a:solidFill>
                <a:latin typeface="Segoe UI Semilight" panose="020B0402040204020203" pitchFamily="34" charset="0"/>
                <a:cs typeface="Segoe UI Semilight" panose="020B0402040204020203" pitchFamily="34" charset="0"/>
              </a:rPr>
              <a:t>Hurlbert et al. 2019, </a:t>
            </a:r>
            <a:r>
              <a:rPr lang="en-US" sz="1050" i="1" dirty="0">
                <a:solidFill>
                  <a:srgbClr val="0070C0"/>
                </a:solidFill>
                <a:latin typeface="Segoe UI Semilight" panose="020B0402040204020203" pitchFamily="34" charset="0"/>
                <a:cs typeface="Segoe UI Semilight" panose="020B0402040204020203" pitchFamily="34" charset="0"/>
              </a:rPr>
              <a:t>Citizen Science Theory &amp; Practice</a:t>
            </a:r>
            <a:endParaRPr lang="en-US" sz="1050" dirty="0">
              <a:solidFill>
                <a:srgbClr val="0070C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759752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B1E6E-40FB-491A-8D20-3E68D7768038}"/>
              </a:ext>
            </a:extLst>
          </p:cNvPr>
          <p:cNvSpPr txBox="1"/>
          <p:nvPr/>
        </p:nvSpPr>
        <p:spPr>
          <a:xfrm>
            <a:off x="82193" y="65571"/>
            <a:ext cx="8979614" cy="58477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3200" dirty="0">
                <a:solidFill>
                  <a:srgbClr val="0070C0"/>
                </a:solidFill>
                <a:latin typeface="Segoe UI Semilight" panose="020B0402040204020203" pitchFamily="34" charset="0"/>
                <a:cs typeface="Segoe UI Semilight" panose="020B0402040204020203" pitchFamily="34" charset="0"/>
              </a:rPr>
              <a:t>What have we learned?</a:t>
            </a:r>
          </a:p>
        </p:txBody>
      </p:sp>
      <p:pic>
        <p:nvPicPr>
          <p:cNvPr id="3" name="Picture 2" descr="Chart, line chart&#10;&#10;Description automatically generated">
            <a:extLst>
              <a:ext uri="{FF2B5EF4-FFF2-40B4-BE49-F238E27FC236}">
                <a16:creationId xmlns:a16="http://schemas.microsoft.com/office/drawing/2014/main" id="{C0DDFC86-A088-4F3D-A673-2CE768D412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900" r="11091"/>
          <a:stretch/>
        </p:blipFill>
        <p:spPr bwMode="auto">
          <a:xfrm>
            <a:off x="181582" y="2314583"/>
            <a:ext cx="8831557" cy="3769112"/>
          </a:xfrm>
          <a:prstGeom prst="rect">
            <a:avLst/>
          </a:prstGeom>
          <a:noFill/>
          <a:ln>
            <a:noFill/>
          </a:ln>
        </p:spPr>
      </p:pic>
      <p:sp>
        <p:nvSpPr>
          <p:cNvPr id="6" name="TextBox 5">
            <a:extLst>
              <a:ext uri="{FF2B5EF4-FFF2-40B4-BE49-F238E27FC236}">
                <a16:creationId xmlns:a16="http://schemas.microsoft.com/office/drawing/2014/main" id="{4F60515B-7316-4F78-8595-940C981F1A59}"/>
              </a:ext>
            </a:extLst>
          </p:cNvPr>
          <p:cNvSpPr txBox="1"/>
          <p:nvPr/>
        </p:nvSpPr>
        <p:spPr>
          <a:xfrm>
            <a:off x="1317547" y="1324161"/>
            <a:ext cx="1336263" cy="584775"/>
          </a:xfrm>
          <a:prstGeom prst="rect">
            <a:avLst/>
          </a:prstGeom>
          <a:noFill/>
        </p:spPr>
        <p:txBody>
          <a:bodyPr wrap="none" rtlCol="0">
            <a:spAutoFit/>
          </a:bodyPr>
          <a:lstStyle/>
          <a:p>
            <a:r>
              <a:rPr lang="en-US" sz="3200" b="1" dirty="0">
                <a:solidFill>
                  <a:srgbClr val="0070C0"/>
                </a:solidFill>
                <a:latin typeface="Segoe UI Semilight" panose="020B0402040204020203" pitchFamily="34" charset="0"/>
                <a:cs typeface="Segoe UI Semilight" panose="020B0402040204020203" pitchFamily="34" charset="0"/>
              </a:rPr>
              <a:t>Trends</a:t>
            </a:r>
          </a:p>
        </p:txBody>
      </p:sp>
      <p:sp>
        <p:nvSpPr>
          <p:cNvPr id="7" name="Title 7">
            <a:extLst>
              <a:ext uri="{FF2B5EF4-FFF2-40B4-BE49-F238E27FC236}">
                <a16:creationId xmlns:a16="http://schemas.microsoft.com/office/drawing/2014/main" id="{B8327EB8-51F5-4E8F-84D0-AAB7491A6D6B}"/>
              </a:ext>
            </a:extLst>
          </p:cNvPr>
          <p:cNvSpPr txBox="1">
            <a:spLocks/>
          </p:cNvSpPr>
          <p:nvPr/>
        </p:nvSpPr>
        <p:spPr>
          <a:xfrm>
            <a:off x="4944265" y="954360"/>
            <a:ext cx="4117542" cy="979451"/>
          </a:xfrm>
          <a:prstGeom prst="rect">
            <a:avLst/>
          </a:prstGeom>
        </p:spPr>
        <p:txBody>
          <a:bodyPr vert="horz" lIns="51435" tIns="25718" rIns="51435" bIns="25718" rtlCol="0" anchor="t">
            <a:noAutofit/>
          </a:bodyPr>
          <a:lstStyle>
            <a:lvl1pPr algn="l" defTabSz="914400" rtl="0" eaLnBrk="1" latinLnBrk="0" hangingPunct="1">
              <a:lnSpc>
                <a:spcPct val="90000"/>
              </a:lnSpc>
              <a:spcBef>
                <a:spcPct val="0"/>
              </a:spcBef>
              <a:buNone/>
              <a:defRPr sz="3600" kern="1200">
                <a:solidFill>
                  <a:schemeClr val="accent2">
                    <a:lumMod val="75000"/>
                  </a:schemeClr>
                </a:solidFill>
                <a:latin typeface="Roboto Slab" pitchFamily="2" charset="0"/>
                <a:ea typeface="Roboto Slab" pitchFamily="2" charset="0"/>
                <a:cs typeface="+mj-cs"/>
              </a:defRPr>
            </a:lvl1pPr>
          </a:lstStyle>
          <a:p>
            <a:pPr defTabSz="514350">
              <a:lnSpc>
                <a:spcPct val="100000"/>
              </a:lnSpc>
            </a:pPr>
            <a:r>
              <a:rPr lang="en-US" sz="2100" dirty="0">
                <a:solidFill>
                  <a:srgbClr val="0070C0"/>
                </a:solidFill>
                <a:latin typeface="Segoe UI Semilight" panose="020B0402040204020203" pitchFamily="34" charset="0"/>
                <a:cs typeface="Segoe UI Semilight" panose="020B0402040204020203" pitchFamily="34" charset="0"/>
              </a:rPr>
              <a:t>Is bird food declining in general? </a:t>
            </a:r>
          </a:p>
          <a:p>
            <a:pPr defTabSz="514350">
              <a:lnSpc>
                <a:spcPct val="100000"/>
              </a:lnSpc>
            </a:pPr>
            <a:endParaRPr lang="en-US" sz="2100" dirty="0">
              <a:solidFill>
                <a:srgbClr val="0070C0"/>
              </a:solidFill>
              <a:latin typeface="Segoe UI Semilight" panose="020B0402040204020203" pitchFamily="34" charset="0"/>
              <a:cs typeface="Segoe UI Semilight" panose="020B0402040204020203" pitchFamily="34" charset="0"/>
            </a:endParaRPr>
          </a:p>
          <a:p>
            <a:pPr defTabSz="514350">
              <a:lnSpc>
                <a:spcPct val="100000"/>
              </a:lnSpc>
            </a:pPr>
            <a:r>
              <a:rPr lang="en-US" sz="2100" dirty="0">
                <a:solidFill>
                  <a:srgbClr val="0070C0"/>
                </a:solidFill>
                <a:latin typeface="Segoe UI Semilight" panose="020B0402040204020203" pitchFamily="34" charset="0"/>
                <a:cs typeface="Segoe UI Semilight" panose="020B0402040204020203" pitchFamily="34" charset="0"/>
              </a:rPr>
              <a:t>More in some places than others?</a:t>
            </a:r>
          </a:p>
        </p:txBody>
      </p:sp>
    </p:spTree>
    <p:extLst>
      <p:ext uri="{BB962C8B-B14F-4D97-AF65-F5344CB8AC3E}">
        <p14:creationId xmlns:p14="http://schemas.microsoft.com/office/powerpoint/2010/main" val="555782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E05515F4-8151-A93A-9FBF-E053EAC3BB45}"/>
              </a:ext>
            </a:extLst>
          </p:cNvPr>
          <p:cNvGrpSpPr>
            <a:grpSpLocks noChangeAspect="1"/>
          </p:cNvGrpSpPr>
          <p:nvPr/>
        </p:nvGrpSpPr>
        <p:grpSpPr bwMode="auto">
          <a:xfrm>
            <a:off x="1123950" y="1014737"/>
            <a:ext cx="6896100" cy="5407025"/>
            <a:chOff x="708" y="457"/>
            <a:chExt cx="4344" cy="3406"/>
          </a:xfrm>
        </p:grpSpPr>
        <p:sp>
          <p:nvSpPr>
            <p:cNvPr id="5" name="AutoShape 3">
              <a:extLst>
                <a:ext uri="{FF2B5EF4-FFF2-40B4-BE49-F238E27FC236}">
                  <a16:creationId xmlns:a16="http://schemas.microsoft.com/office/drawing/2014/main" id="{222F863C-4F78-61EC-B86E-6AD3F38C850B}"/>
                </a:ext>
              </a:extLst>
            </p:cNvPr>
            <p:cNvSpPr>
              <a:spLocks noChangeAspect="1" noChangeArrowheads="1" noTextEdit="1"/>
            </p:cNvSpPr>
            <p:nvPr/>
          </p:nvSpPr>
          <p:spPr bwMode="auto">
            <a:xfrm>
              <a:off x="708" y="457"/>
              <a:ext cx="4344" cy="3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a:extLst>
                <a:ext uri="{FF2B5EF4-FFF2-40B4-BE49-F238E27FC236}">
                  <a16:creationId xmlns:a16="http://schemas.microsoft.com/office/drawing/2014/main" id="{B9952169-E443-6D9A-AF02-81E88D66D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 y="457"/>
              <a:ext cx="4352" cy="3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a:extLst>
              <a:ext uri="{FF2B5EF4-FFF2-40B4-BE49-F238E27FC236}">
                <a16:creationId xmlns:a16="http://schemas.microsoft.com/office/drawing/2014/main" id="{6C9209C3-2726-8841-5E87-07BF07F78B62}"/>
              </a:ext>
            </a:extLst>
          </p:cNvPr>
          <p:cNvSpPr txBox="1"/>
          <p:nvPr/>
        </p:nvSpPr>
        <p:spPr>
          <a:xfrm>
            <a:off x="1823485" y="6434462"/>
            <a:ext cx="6624735" cy="369332"/>
          </a:xfrm>
          <a:prstGeom prst="rect">
            <a:avLst/>
          </a:prstGeom>
          <a:noFill/>
        </p:spPr>
        <p:txBody>
          <a:bodyPr wrap="square" rtlCol="0">
            <a:spAutoFit/>
          </a:bodyPr>
          <a:lstStyle/>
          <a:p>
            <a:pPr algn="ctr"/>
            <a:r>
              <a:rPr lang="en-US" dirty="0">
                <a:solidFill>
                  <a:srgbClr val="FF0000"/>
                </a:solidFill>
              </a:rPr>
              <a:t>Do caterpillars come out earlier (-) or later (+) than normal?</a:t>
            </a:r>
          </a:p>
        </p:txBody>
      </p:sp>
      <p:sp>
        <p:nvSpPr>
          <p:cNvPr id="8" name="TextBox 7">
            <a:extLst>
              <a:ext uri="{FF2B5EF4-FFF2-40B4-BE49-F238E27FC236}">
                <a16:creationId xmlns:a16="http://schemas.microsoft.com/office/drawing/2014/main" id="{897974A8-065A-0236-359F-F478050DDA07}"/>
              </a:ext>
            </a:extLst>
          </p:cNvPr>
          <p:cNvSpPr txBox="1"/>
          <p:nvPr/>
        </p:nvSpPr>
        <p:spPr>
          <a:xfrm>
            <a:off x="6497216" y="4922643"/>
            <a:ext cx="2758752" cy="646331"/>
          </a:xfrm>
          <a:prstGeom prst="rect">
            <a:avLst/>
          </a:prstGeom>
          <a:noFill/>
        </p:spPr>
        <p:txBody>
          <a:bodyPr wrap="square" rtlCol="0">
            <a:spAutoFit/>
          </a:bodyPr>
          <a:lstStyle/>
          <a:p>
            <a:pPr algn="ctr"/>
            <a:r>
              <a:rPr lang="en-US" dirty="0">
                <a:solidFill>
                  <a:srgbClr val="00B0F0"/>
                </a:solidFill>
              </a:rPr>
              <a:t>Number of days earlier or later than average</a:t>
            </a:r>
          </a:p>
        </p:txBody>
      </p:sp>
      <p:sp>
        <p:nvSpPr>
          <p:cNvPr id="9" name="Oval 8">
            <a:extLst>
              <a:ext uri="{FF2B5EF4-FFF2-40B4-BE49-F238E27FC236}">
                <a16:creationId xmlns:a16="http://schemas.microsoft.com/office/drawing/2014/main" id="{E21D6CB1-E860-52DE-1978-27D4905E96BC}"/>
              </a:ext>
            </a:extLst>
          </p:cNvPr>
          <p:cNvSpPr/>
          <p:nvPr/>
        </p:nvSpPr>
        <p:spPr>
          <a:xfrm>
            <a:off x="2574341" y="5678711"/>
            <a:ext cx="5458409" cy="438539"/>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09410C6-6318-D5DC-B3EC-75AA6A835909}"/>
              </a:ext>
            </a:extLst>
          </p:cNvPr>
          <p:cNvSpPr txBox="1"/>
          <p:nvPr/>
        </p:nvSpPr>
        <p:spPr>
          <a:xfrm rot="16200000">
            <a:off x="-894756" y="3287625"/>
            <a:ext cx="3547034" cy="369332"/>
          </a:xfrm>
          <a:prstGeom prst="rect">
            <a:avLst/>
          </a:prstGeom>
          <a:noFill/>
        </p:spPr>
        <p:txBody>
          <a:bodyPr wrap="square" rtlCol="0">
            <a:spAutoFit/>
          </a:bodyPr>
          <a:lstStyle/>
          <a:p>
            <a:pPr algn="ctr"/>
            <a:r>
              <a:rPr lang="en-US" dirty="0">
                <a:solidFill>
                  <a:srgbClr val="FF0000"/>
                </a:solidFill>
              </a:rPr>
              <a:t>Earlier (-) or later (+) than normal?</a:t>
            </a:r>
          </a:p>
        </p:txBody>
      </p:sp>
      <p:sp>
        <p:nvSpPr>
          <p:cNvPr id="13" name="TextBox 12">
            <a:extLst>
              <a:ext uri="{FF2B5EF4-FFF2-40B4-BE49-F238E27FC236}">
                <a16:creationId xmlns:a16="http://schemas.microsoft.com/office/drawing/2014/main" id="{072A2293-6933-120E-65AE-925E5040D27E}"/>
              </a:ext>
            </a:extLst>
          </p:cNvPr>
          <p:cNvSpPr txBox="1"/>
          <p:nvPr/>
        </p:nvSpPr>
        <p:spPr>
          <a:xfrm>
            <a:off x="249722" y="66906"/>
            <a:ext cx="6624735" cy="954107"/>
          </a:xfrm>
          <a:prstGeom prst="rect">
            <a:avLst/>
          </a:prstGeom>
          <a:noFill/>
        </p:spPr>
        <p:txBody>
          <a:bodyPr wrap="square" rtlCol="0">
            <a:spAutoFit/>
          </a:bodyPr>
          <a:lstStyle/>
          <a:p>
            <a:r>
              <a:rPr lang="en-US" sz="2800" dirty="0">
                <a:solidFill>
                  <a:srgbClr val="0070C0"/>
                </a:solidFill>
              </a:rPr>
              <a:t>How do caterpillar phenology patterns compare with </a:t>
            </a:r>
            <a:r>
              <a:rPr lang="en-US" sz="2800" dirty="0" err="1">
                <a:solidFill>
                  <a:srgbClr val="0070C0"/>
                </a:solidFill>
              </a:rPr>
              <a:t>iNaturalist</a:t>
            </a:r>
            <a:r>
              <a:rPr lang="en-US" sz="2800" dirty="0">
                <a:solidFill>
                  <a:srgbClr val="0070C0"/>
                </a:solidFill>
              </a:rPr>
              <a:t>?</a:t>
            </a:r>
          </a:p>
        </p:txBody>
      </p:sp>
      <p:sp>
        <p:nvSpPr>
          <p:cNvPr id="14" name="TextBox 13">
            <a:extLst>
              <a:ext uri="{FF2B5EF4-FFF2-40B4-BE49-F238E27FC236}">
                <a16:creationId xmlns:a16="http://schemas.microsoft.com/office/drawing/2014/main" id="{A52BA8CF-EF91-5D7E-5B20-6230BDF1E0E1}"/>
              </a:ext>
            </a:extLst>
          </p:cNvPr>
          <p:cNvSpPr txBox="1">
            <a:spLocks noChangeArrowheads="1"/>
          </p:cNvSpPr>
          <p:nvPr/>
        </p:nvSpPr>
        <p:spPr bwMode="auto">
          <a:xfrm>
            <a:off x="0" y="6550223"/>
            <a:ext cx="1715534" cy="307777"/>
          </a:xfrm>
          <a:prstGeom prst="rect">
            <a:avLst/>
          </a:prstGeom>
          <a:noFill/>
          <a:ln w="9525">
            <a:noFill/>
            <a:miter lim="800000"/>
            <a:headEnd/>
            <a:tailEnd/>
          </a:ln>
        </p:spPr>
        <p:txBody>
          <a:bodyPr wrap="none">
            <a:spAutoFit/>
          </a:bodyPr>
          <a:lstStyle/>
          <a:p>
            <a:r>
              <a:rPr lang="en-US" sz="1400" dirty="0">
                <a:solidFill>
                  <a:srgbClr val="0070C0"/>
                </a:solidFill>
                <a:latin typeface="Segoe UI Semilight" panose="020B0402040204020203" pitchFamily="34" charset="0"/>
                <a:cs typeface="Segoe UI Semilight" panose="020B0402040204020203" pitchFamily="34" charset="0"/>
              </a:rPr>
              <a:t>Di Cecco et al. 2023</a:t>
            </a:r>
          </a:p>
        </p:txBody>
      </p:sp>
    </p:spTree>
    <p:extLst>
      <p:ext uri="{BB962C8B-B14F-4D97-AF65-F5344CB8AC3E}">
        <p14:creationId xmlns:p14="http://schemas.microsoft.com/office/powerpoint/2010/main" val="3881983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08CC5E8C-4EE7-C66F-2BDF-12B25A92AB03}"/>
              </a:ext>
            </a:extLst>
          </p:cNvPr>
          <p:cNvGrpSpPr>
            <a:grpSpLocks noChangeAspect="1"/>
          </p:cNvGrpSpPr>
          <p:nvPr/>
        </p:nvGrpSpPr>
        <p:grpSpPr bwMode="auto">
          <a:xfrm>
            <a:off x="635476" y="1610308"/>
            <a:ext cx="8443210" cy="3306924"/>
            <a:chOff x="0" y="1032"/>
            <a:chExt cx="5760" cy="2256"/>
          </a:xfrm>
        </p:grpSpPr>
        <p:sp>
          <p:nvSpPr>
            <p:cNvPr id="5" name="AutoShape 3">
              <a:extLst>
                <a:ext uri="{FF2B5EF4-FFF2-40B4-BE49-F238E27FC236}">
                  <a16:creationId xmlns:a16="http://schemas.microsoft.com/office/drawing/2014/main" id="{DC1C5AF4-68C8-64BD-E42D-2C944B407619}"/>
                </a:ext>
              </a:extLst>
            </p:cNvPr>
            <p:cNvSpPr>
              <a:spLocks noChangeAspect="1" noChangeArrowheads="1" noTextEdit="1"/>
            </p:cNvSpPr>
            <p:nvPr/>
          </p:nvSpPr>
          <p:spPr bwMode="auto">
            <a:xfrm>
              <a:off x="0" y="1032"/>
              <a:ext cx="5760" cy="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a:extLst>
                <a:ext uri="{FF2B5EF4-FFF2-40B4-BE49-F238E27FC236}">
                  <a16:creationId xmlns:a16="http://schemas.microsoft.com/office/drawing/2014/main" id="{D1A974C5-62A4-05C4-FE52-A3BE656BD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2"/>
              <a:ext cx="5765" cy="2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Box 5">
            <a:extLst>
              <a:ext uri="{FF2B5EF4-FFF2-40B4-BE49-F238E27FC236}">
                <a16:creationId xmlns:a16="http://schemas.microsoft.com/office/drawing/2014/main" id="{69409FA3-CA61-58E1-0CF5-026C0D45A8CB}"/>
              </a:ext>
            </a:extLst>
          </p:cNvPr>
          <p:cNvSpPr txBox="1"/>
          <p:nvPr/>
        </p:nvSpPr>
        <p:spPr>
          <a:xfrm>
            <a:off x="249722" y="66906"/>
            <a:ext cx="6624735" cy="954107"/>
          </a:xfrm>
          <a:prstGeom prst="rect">
            <a:avLst/>
          </a:prstGeom>
          <a:noFill/>
        </p:spPr>
        <p:txBody>
          <a:bodyPr wrap="square" rtlCol="0">
            <a:spAutoFit/>
          </a:bodyPr>
          <a:lstStyle/>
          <a:p>
            <a:r>
              <a:rPr lang="en-US" sz="2800" dirty="0">
                <a:solidFill>
                  <a:srgbClr val="0070C0"/>
                </a:solidFill>
              </a:rPr>
              <a:t>How do caterpillar phenology patterns compare with </a:t>
            </a:r>
            <a:r>
              <a:rPr lang="en-US" sz="2800" dirty="0" err="1">
                <a:solidFill>
                  <a:srgbClr val="0070C0"/>
                </a:solidFill>
              </a:rPr>
              <a:t>iNaturalist</a:t>
            </a:r>
            <a:r>
              <a:rPr lang="en-US" sz="2800" dirty="0">
                <a:solidFill>
                  <a:srgbClr val="0070C0"/>
                </a:solidFill>
              </a:rPr>
              <a:t>?</a:t>
            </a:r>
          </a:p>
        </p:txBody>
      </p:sp>
      <p:sp>
        <p:nvSpPr>
          <p:cNvPr id="7" name="TextBox 6">
            <a:extLst>
              <a:ext uri="{FF2B5EF4-FFF2-40B4-BE49-F238E27FC236}">
                <a16:creationId xmlns:a16="http://schemas.microsoft.com/office/drawing/2014/main" id="{1329A9FB-E01D-E5B4-06D9-A4566ED453D0}"/>
              </a:ext>
            </a:extLst>
          </p:cNvPr>
          <p:cNvSpPr txBox="1"/>
          <p:nvPr/>
        </p:nvSpPr>
        <p:spPr>
          <a:xfrm>
            <a:off x="1399592" y="4878360"/>
            <a:ext cx="3526478" cy="369332"/>
          </a:xfrm>
          <a:prstGeom prst="rect">
            <a:avLst/>
          </a:prstGeom>
          <a:noFill/>
        </p:spPr>
        <p:txBody>
          <a:bodyPr wrap="none" rtlCol="0">
            <a:spAutoFit/>
          </a:bodyPr>
          <a:lstStyle/>
          <a:p>
            <a:r>
              <a:rPr lang="en-US" dirty="0">
                <a:solidFill>
                  <a:srgbClr val="00B0F0"/>
                </a:solidFill>
              </a:rPr>
              <a:t>colder years </a:t>
            </a:r>
            <a:r>
              <a:rPr lang="en-US" dirty="0">
                <a:solidFill>
                  <a:srgbClr val="00B0F0"/>
                </a:solidFill>
                <a:sym typeface="Wingdings" panose="05000000000000000000" pitchFamily="2" charset="2"/>
              </a:rPr>
              <a:t>       </a:t>
            </a:r>
            <a:r>
              <a:rPr lang="en-US" dirty="0">
                <a:solidFill>
                  <a:srgbClr val="FF0000"/>
                </a:solidFill>
                <a:sym typeface="Wingdings" panose="05000000000000000000" pitchFamily="2" charset="2"/>
              </a:rPr>
              <a:t> warmer years</a:t>
            </a:r>
            <a:endParaRPr lang="en-US" dirty="0">
              <a:solidFill>
                <a:srgbClr val="FF0000"/>
              </a:solidFill>
            </a:endParaRPr>
          </a:p>
        </p:txBody>
      </p:sp>
      <p:sp>
        <p:nvSpPr>
          <p:cNvPr id="8" name="TextBox 7">
            <a:extLst>
              <a:ext uri="{FF2B5EF4-FFF2-40B4-BE49-F238E27FC236}">
                <a16:creationId xmlns:a16="http://schemas.microsoft.com/office/drawing/2014/main" id="{2FCC8386-6F55-BCB6-4754-ADAC45AE0EFF}"/>
              </a:ext>
            </a:extLst>
          </p:cNvPr>
          <p:cNvSpPr txBox="1"/>
          <p:nvPr/>
        </p:nvSpPr>
        <p:spPr>
          <a:xfrm rot="16200000">
            <a:off x="-1022574" y="3079103"/>
            <a:ext cx="2946769" cy="369332"/>
          </a:xfrm>
          <a:prstGeom prst="rect">
            <a:avLst/>
          </a:prstGeom>
          <a:noFill/>
        </p:spPr>
        <p:txBody>
          <a:bodyPr wrap="none" rtlCol="0">
            <a:spAutoFit/>
          </a:bodyPr>
          <a:lstStyle/>
          <a:p>
            <a:r>
              <a:rPr lang="en-US" dirty="0">
                <a:solidFill>
                  <a:srgbClr val="00B0F0"/>
                </a:solidFill>
              </a:rPr>
              <a:t>earlier cats</a:t>
            </a:r>
            <a:r>
              <a:rPr lang="en-US" dirty="0">
                <a:solidFill>
                  <a:srgbClr val="00B0F0"/>
                </a:solidFill>
                <a:sym typeface="Wingdings" panose="05000000000000000000" pitchFamily="2" charset="2"/>
              </a:rPr>
              <a:t>       </a:t>
            </a:r>
            <a:r>
              <a:rPr lang="en-US" dirty="0">
                <a:solidFill>
                  <a:srgbClr val="FF0000"/>
                </a:solidFill>
                <a:sym typeface="Wingdings" panose="05000000000000000000" pitchFamily="2" charset="2"/>
              </a:rPr>
              <a:t> later cats</a:t>
            </a:r>
            <a:endParaRPr lang="en-US" dirty="0">
              <a:solidFill>
                <a:srgbClr val="FF0000"/>
              </a:solidFill>
            </a:endParaRPr>
          </a:p>
        </p:txBody>
      </p:sp>
      <p:sp>
        <p:nvSpPr>
          <p:cNvPr id="9" name="TextBox 8">
            <a:extLst>
              <a:ext uri="{FF2B5EF4-FFF2-40B4-BE49-F238E27FC236}">
                <a16:creationId xmlns:a16="http://schemas.microsoft.com/office/drawing/2014/main" id="{5A88C871-8EBA-0B88-625A-A39001B8FB6B}"/>
              </a:ext>
            </a:extLst>
          </p:cNvPr>
          <p:cNvSpPr txBox="1">
            <a:spLocks noChangeArrowheads="1"/>
          </p:cNvSpPr>
          <p:nvPr/>
        </p:nvSpPr>
        <p:spPr bwMode="auto">
          <a:xfrm>
            <a:off x="0" y="6550223"/>
            <a:ext cx="1715534" cy="307777"/>
          </a:xfrm>
          <a:prstGeom prst="rect">
            <a:avLst/>
          </a:prstGeom>
          <a:noFill/>
          <a:ln w="9525">
            <a:noFill/>
            <a:miter lim="800000"/>
            <a:headEnd/>
            <a:tailEnd/>
          </a:ln>
        </p:spPr>
        <p:txBody>
          <a:bodyPr wrap="none">
            <a:spAutoFit/>
          </a:bodyPr>
          <a:lstStyle/>
          <a:p>
            <a:r>
              <a:rPr lang="en-US" sz="1400" dirty="0">
                <a:solidFill>
                  <a:srgbClr val="0070C0"/>
                </a:solidFill>
                <a:latin typeface="Segoe UI Semilight" panose="020B0402040204020203" pitchFamily="34" charset="0"/>
                <a:cs typeface="Segoe UI Semilight" panose="020B0402040204020203" pitchFamily="34" charset="0"/>
              </a:rPr>
              <a:t>Di Cecco et al. 2023</a:t>
            </a:r>
          </a:p>
        </p:txBody>
      </p:sp>
    </p:spTree>
    <p:extLst>
      <p:ext uri="{BB962C8B-B14F-4D97-AF65-F5344CB8AC3E}">
        <p14:creationId xmlns:p14="http://schemas.microsoft.com/office/powerpoint/2010/main" val="3195198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1A6C1A-85C1-69BF-C6A1-528305E87687}"/>
              </a:ext>
            </a:extLst>
          </p:cNvPr>
          <p:cNvSpPr txBox="1"/>
          <p:nvPr/>
        </p:nvSpPr>
        <p:spPr>
          <a:xfrm>
            <a:off x="447869" y="681135"/>
            <a:ext cx="8191306" cy="4401205"/>
          </a:xfrm>
          <a:prstGeom prst="rect">
            <a:avLst/>
          </a:prstGeom>
          <a:noFill/>
        </p:spPr>
        <p:txBody>
          <a:bodyPr wrap="square" rtlCol="0">
            <a:spAutoFit/>
          </a:bodyPr>
          <a:lstStyle/>
          <a:p>
            <a:pPr marL="514350" indent="-514350">
              <a:buAutoNum type="arabicPeriod"/>
            </a:pPr>
            <a:r>
              <a:rPr lang="en-US" sz="2800" dirty="0"/>
              <a:t>What are all of the ways that </a:t>
            </a:r>
            <a:r>
              <a:rPr lang="en-US" sz="2800" i="1" dirty="0"/>
              <a:t>Caterpillars Count! </a:t>
            </a:r>
            <a:r>
              <a:rPr lang="en-US" sz="2800" dirty="0"/>
              <a:t>data could be unreliable?</a:t>
            </a:r>
          </a:p>
          <a:p>
            <a:pPr marL="514350" indent="-514350">
              <a:buAutoNum type="arabicPeriod"/>
            </a:pPr>
            <a:endParaRPr lang="en-US" sz="2800" dirty="0"/>
          </a:p>
          <a:p>
            <a:pPr marL="514350" indent="-514350">
              <a:buAutoNum type="arabicPeriod"/>
            </a:pPr>
            <a:endParaRPr lang="en-US" sz="2800" dirty="0"/>
          </a:p>
          <a:p>
            <a:pPr marL="514350" indent="-514350">
              <a:buAutoNum type="arabicPeriod"/>
            </a:pPr>
            <a:r>
              <a:rPr lang="en-US" sz="2800" dirty="0"/>
              <a:t>What steps could be taken BEFORE data are collected to increase reliability?</a:t>
            </a:r>
          </a:p>
          <a:p>
            <a:pPr marL="514350" indent="-514350">
              <a:buAutoNum type="arabicPeriod"/>
            </a:pPr>
            <a:endParaRPr lang="en-US" sz="2800" dirty="0"/>
          </a:p>
          <a:p>
            <a:pPr marL="514350" indent="-514350">
              <a:buAutoNum type="arabicPeriod"/>
            </a:pPr>
            <a:endParaRPr lang="en-US" sz="2800" dirty="0"/>
          </a:p>
          <a:p>
            <a:pPr marL="514350" indent="-514350">
              <a:buAutoNum type="arabicPeriod"/>
            </a:pPr>
            <a:r>
              <a:rPr lang="en-US" sz="2800" dirty="0"/>
              <a:t>What steps could be taken AFTER data are collected to increase reliability?</a:t>
            </a:r>
          </a:p>
        </p:txBody>
      </p:sp>
    </p:spTree>
    <p:extLst>
      <p:ext uri="{BB962C8B-B14F-4D97-AF65-F5344CB8AC3E}">
        <p14:creationId xmlns:p14="http://schemas.microsoft.com/office/powerpoint/2010/main" val="904034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241C0A5-3AF9-4161-B266-4ECBA7154299}"/>
              </a:ext>
            </a:extLst>
          </p:cNvPr>
          <p:cNvPicPr>
            <a:picLocks noChangeAspect="1"/>
          </p:cNvPicPr>
          <p:nvPr/>
        </p:nvPicPr>
        <p:blipFill>
          <a:blip r:embed="rId3"/>
          <a:stretch>
            <a:fillRect/>
          </a:stretch>
        </p:blipFill>
        <p:spPr>
          <a:xfrm>
            <a:off x="3429000" y="1994017"/>
            <a:ext cx="4572000" cy="3957555"/>
          </a:xfrm>
          <a:prstGeom prst="rect">
            <a:avLst/>
          </a:prstGeom>
        </p:spPr>
      </p:pic>
      <p:pic>
        <p:nvPicPr>
          <p:cNvPr id="20" name="Picture 19">
            <a:extLst>
              <a:ext uri="{FF2B5EF4-FFF2-40B4-BE49-F238E27FC236}">
                <a16:creationId xmlns:a16="http://schemas.microsoft.com/office/drawing/2014/main" id="{E5A2A52C-7D8A-465C-9B55-6F47BDE4B3D8}"/>
              </a:ext>
            </a:extLst>
          </p:cNvPr>
          <p:cNvPicPr>
            <a:picLocks noChangeAspect="1"/>
          </p:cNvPicPr>
          <p:nvPr/>
        </p:nvPicPr>
        <p:blipFill rotWithShape="1">
          <a:blip r:embed="rId4"/>
          <a:srcRect l="65957" t="12468"/>
          <a:stretch/>
        </p:blipFill>
        <p:spPr>
          <a:xfrm>
            <a:off x="3367425" y="2562035"/>
            <a:ext cx="2075868" cy="2035826"/>
          </a:xfrm>
          <a:prstGeom prst="rect">
            <a:avLst/>
          </a:prstGeom>
        </p:spPr>
      </p:pic>
      <p:pic>
        <p:nvPicPr>
          <p:cNvPr id="21" name="Picture 20">
            <a:extLst>
              <a:ext uri="{FF2B5EF4-FFF2-40B4-BE49-F238E27FC236}">
                <a16:creationId xmlns:a16="http://schemas.microsoft.com/office/drawing/2014/main" id="{80CF7465-26E6-4B5F-80BB-3730A0DAB1CF}"/>
              </a:ext>
            </a:extLst>
          </p:cNvPr>
          <p:cNvPicPr>
            <a:picLocks noChangeAspect="1"/>
          </p:cNvPicPr>
          <p:nvPr/>
        </p:nvPicPr>
        <p:blipFill rotWithShape="1">
          <a:blip r:embed="rId5"/>
          <a:srcRect l="4775" t="9010"/>
          <a:stretch/>
        </p:blipFill>
        <p:spPr>
          <a:xfrm>
            <a:off x="5787429" y="2562035"/>
            <a:ext cx="2158406" cy="1711916"/>
          </a:xfrm>
          <a:prstGeom prst="rect">
            <a:avLst/>
          </a:prstGeom>
        </p:spPr>
      </p:pic>
      <p:sp>
        <p:nvSpPr>
          <p:cNvPr id="22" name="TextBox 21">
            <a:extLst>
              <a:ext uri="{FF2B5EF4-FFF2-40B4-BE49-F238E27FC236}">
                <a16:creationId xmlns:a16="http://schemas.microsoft.com/office/drawing/2014/main" id="{3E034663-59E6-4D24-8143-3AE0B96E712B}"/>
              </a:ext>
            </a:extLst>
          </p:cNvPr>
          <p:cNvSpPr txBox="1"/>
          <p:nvPr/>
        </p:nvSpPr>
        <p:spPr>
          <a:xfrm rot="16200000">
            <a:off x="4887088" y="3220870"/>
            <a:ext cx="1745029" cy="300082"/>
          </a:xfrm>
          <a:prstGeom prst="rect">
            <a:avLst/>
          </a:prstGeom>
          <a:noFill/>
        </p:spPr>
        <p:txBody>
          <a:bodyPr wrap="none" rtlCol="0">
            <a:spAutoFit/>
          </a:bodyPr>
          <a:lstStyle/>
          <a:p>
            <a:r>
              <a:rPr lang="en-US" sz="1350" dirty="0"/>
              <a:t>Caterpillar occurrence</a:t>
            </a:r>
          </a:p>
        </p:txBody>
      </p:sp>
      <p:sp>
        <p:nvSpPr>
          <p:cNvPr id="23" name="TextBox 22">
            <a:extLst>
              <a:ext uri="{FF2B5EF4-FFF2-40B4-BE49-F238E27FC236}">
                <a16:creationId xmlns:a16="http://schemas.microsoft.com/office/drawing/2014/main" id="{4BA50006-5439-4D17-8167-596C8FDCCBEA}"/>
              </a:ext>
            </a:extLst>
          </p:cNvPr>
          <p:cNvSpPr txBox="1"/>
          <p:nvPr/>
        </p:nvSpPr>
        <p:spPr>
          <a:xfrm>
            <a:off x="6821651" y="4273950"/>
            <a:ext cx="514628" cy="300082"/>
          </a:xfrm>
          <a:prstGeom prst="rect">
            <a:avLst/>
          </a:prstGeom>
          <a:noFill/>
        </p:spPr>
        <p:txBody>
          <a:bodyPr wrap="none" rtlCol="0">
            <a:spAutoFit/>
          </a:bodyPr>
          <a:lstStyle/>
          <a:p>
            <a:r>
              <a:rPr lang="en-US" sz="1350" dirty="0"/>
              <a:t>Date</a:t>
            </a:r>
          </a:p>
        </p:txBody>
      </p:sp>
      <p:pic>
        <p:nvPicPr>
          <p:cNvPr id="24" name="Picture 23">
            <a:extLst>
              <a:ext uri="{FF2B5EF4-FFF2-40B4-BE49-F238E27FC236}">
                <a16:creationId xmlns:a16="http://schemas.microsoft.com/office/drawing/2014/main" id="{85554C73-5B8C-4BD8-AFFC-4EB558F20D50}"/>
              </a:ext>
            </a:extLst>
          </p:cNvPr>
          <p:cNvPicPr>
            <a:picLocks noChangeAspect="1"/>
          </p:cNvPicPr>
          <p:nvPr/>
        </p:nvPicPr>
        <p:blipFill rotWithShape="1">
          <a:blip r:embed="rId6"/>
          <a:srcRect l="30592" t="32005" r="15775" b="32503"/>
          <a:stretch/>
        </p:blipFill>
        <p:spPr>
          <a:xfrm>
            <a:off x="6137740" y="2651544"/>
            <a:ext cx="864470" cy="382169"/>
          </a:xfrm>
          <a:prstGeom prst="rect">
            <a:avLst/>
          </a:prstGeom>
        </p:spPr>
      </p:pic>
      <p:pic>
        <p:nvPicPr>
          <p:cNvPr id="26" name="Picture 25">
            <a:extLst>
              <a:ext uri="{FF2B5EF4-FFF2-40B4-BE49-F238E27FC236}">
                <a16:creationId xmlns:a16="http://schemas.microsoft.com/office/drawing/2014/main" id="{282581E4-C0AE-4630-8941-CE1D9CFC5652}"/>
              </a:ext>
            </a:extLst>
          </p:cNvPr>
          <p:cNvPicPr>
            <a:picLocks noChangeAspect="1"/>
          </p:cNvPicPr>
          <p:nvPr/>
        </p:nvPicPr>
        <p:blipFill>
          <a:blip r:embed="rId7"/>
          <a:stretch>
            <a:fillRect/>
          </a:stretch>
        </p:blipFill>
        <p:spPr>
          <a:xfrm>
            <a:off x="3501636" y="2036211"/>
            <a:ext cx="1367028" cy="1833658"/>
          </a:xfrm>
          <a:prstGeom prst="rect">
            <a:avLst/>
          </a:prstGeom>
        </p:spPr>
      </p:pic>
      <p:pic>
        <p:nvPicPr>
          <p:cNvPr id="30" name="Picture 29">
            <a:extLst>
              <a:ext uri="{FF2B5EF4-FFF2-40B4-BE49-F238E27FC236}">
                <a16:creationId xmlns:a16="http://schemas.microsoft.com/office/drawing/2014/main" id="{50ED4284-C7C1-445E-8028-3A2CCB5CE63E}"/>
              </a:ext>
            </a:extLst>
          </p:cNvPr>
          <p:cNvPicPr>
            <a:picLocks noChangeAspect="1"/>
          </p:cNvPicPr>
          <p:nvPr/>
        </p:nvPicPr>
        <p:blipFill>
          <a:blip r:embed="rId8"/>
          <a:stretch>
            <a:fillRect/>
          </a:stretch>
        </p:blipFill>
        <p:spPr>
          <a:xfrm>
            <a:off x="3498197" y="4051654"/>
            <a:ext cx="1367028" cy="1853375"/>
          </a:xfrm>
          <a:prstGeom prst="rect">
            <a:avLst/>
          </a:prstGeom>
        </p:spPr>
      </p:pic>
      <p:pic>
        <p:nvPicPr>
          <p:cNvPr id="31" name="Picture 30">
            <a:extLst>
              <a:ext uri="{FF2B5EF4-FFF2-40B4-BE49-F238E27FC236}">
                <a16:creationId xmlns:a16="http://schemas.microsoft.com/office/drawing/2014/main" id="{9D1D2516-BDA5-4F78-977A-9E369D8869DD}"/>
              </a:ext>
            </a:extLst>
          </p:cNvPr>
          <p:cNvPicPr>
            <a:picLocks noChangeAspect="1"/>
          </p:cNvPicPr>
          <p:nvPr/>
        </p:nvPicPr>
        <p:blipFill>
          <a:blip r:embed="rId9"/>
          <a:stretch>
            <a:fillRect/>
          </a:stretch>
        </p:blipFill>
        <p:spPr>
          <a:xfrm>
            <a:off x="6586484" y="2036209"/>
            <a:ext cx="1367028" cy="1827086"/>
          </a:xfrm>
          <a:prstGeom prst="rect">
            <a:avLst/>
          </a:prstGeom>
        </p:spPr>
      </p:pic>
      <p:pic>
        <p:nvPicPr>
          <p:cNvPr id="32" name="Picture 31">
            <a:extLst>
              <a:ext uri="{FF2B5EF4-FFF2-40B4-BE49-F238E27FC236}">
                <a16:creationId xmlns:a16="http://schemas.microsoft.com/office/drawing/2014/main" id="{DFAFA42F-2D07-4203-ABE4-B115F5895B22}"/>
              </a:ext>
            </a:extLst>
          </p:cNvPr>
          <p:cNvPicPr>
            <a:picLocks noChangeAspect="1"/>
          </p:cNvPicPr>
          <p:nvPr/>
        </p:nvPicPr>
        <p:blipFill>
          <a:blip r:embed="rId10"/>
          <a:stretch>
            <a:fillRect/>
          </a:stretch>
        </p:blipFill>
        <p:spPr>
          <a:xfrm>
            <a:off x="6586859" y="4051654"/>
            <a:ext cx="1367028" cy="1827086"/>
          </a:xfrm>
          <a:prstGeom prst="rect">
            <a:avLst/>
          </a:prstGeom>
        </p:spPr>
      </p:pic>
      <p:pic>
        <p:nvPicPr>
          <p:cNvPr id="3" name="Picture 2">
            <a:extLst>
              <a:ext uri="{FF2B5EF4-FFF2-40B4-BE49-F238E27FC236}">
                <a16:creationId xmlns:a16="http://schemas.microsoft.com/office/drawing/2014/main" id="{BEC85F26-3418-4987-B2D7-60B508D068A8}"/>
              </a:ext>
            </a:extLst>
          </p:cNvPr>
          <p:cNvPicPr>
            <a:picLocks noChangeAspect="1"/>
          </p:cNvPicPr>
          <p:nvPr/>
        </p:nvPicPr>
        <p:blipFill rotWithShape="1">
          <a:blip r:embed="rId4"/>
          <a:srcRect t="12468" r="65957"/>
          <a:stretch/>
        </p:blipFill>
        <p:spPr>
          <a:xfrm>
            <a:off x="1198166" y="2594806"/>
            <a:ext cx="2055389" cy="2015742"/>
          </a:xfrm>
          <a:prstGeom prst="rect">
            <a:avLst/>
          </a:prstGeom>
        </p:spPr>
      </p:pic>
      <p:sp>
        <p:nvSpPr>
          <p:cNvPr id="19" name="TextBox 18">
            <a:extLst>
              <a:ext uri="{FF2B5EF4-FFF2-40B4-BE49-F238E27FC236}">
                <a16:creationId xmlns:a16="http://schemas.microsoft.com/office/drawing/2014/main" id="{6F6FC54C-3737-4953-A66C-626D27518D67}"/>
              </a:ext>
            </a:extLst>
          </p:cNvPr>
          <p:cNvSpPr txBox="1"/>
          <p:nvPr/>
        </p:nvSpPr>
        <p:spPr>
          <a:xfrm>
            <a:off x="6821651" y="4273950"/>
            <a:ext cx="514628" cy="300082"/>
          </a:xfrm>
          <a:prstGeom prst="rect">
            <a:avLst/>
          </a:prstGeom>
          <a:noFill/>
        </p:spPr>
        <p:txBody>
          <a:bodyPr wrap="none" rtlCol="0">
            <a:spAutoFit/>
          </a:bodyPr>
          <a:lstStyle/>
          <a:p>
            <a:r>
              <a:rPr lang="en-US" sz="1350" dirty="0"/>
              <a:t>Date</a:t>
            </a:r>
          </a:p>
        </p:txBody>
      </p:sp>
      <p:pic>
        <p:nvPicPr>
          <p:cNvPr id="16" name="Picture 15">
            <a:extLst>
              <a:ext uri="{FF2B5EF4-FFF2-40B4-BE49-F238E27FC236}">
                <a16:creationId xmlns:a16="http://schemas.microsoft.com/office/drawing/2014/main" id="{F5AC8B4F-7D0B-49D4-8C6D-C49AB40AE6F1}"/>
              </a:ext>
            </a:extLst>
          </p:cNvPr>
          <p:cNvPicPr>
            <a:picLocks noChangeAspect="1"/>
          </p:cNvPicPr>
          <p:nvPr/>
        </p:nvPicPr>
        <p:blipFill rotWithShape="1">
          <a:blip r:embed="rId6"/>
          <a:srcRect l="30592" t="32005" r="15775" b="32503"/>
          <a:stretch/>
        </p:blipFill>
        <p:spPr>
          <a:xfrm>
            <a:off x="6137740" y="2651544"/>
            <a:ext cx="864470" cy="382169"/>
          </a:xfrm>
          <a:prstGeom prst="rect">
            <a:avLst/>
          </a:prstGeom>
        </p:spPr>
      </p:pic>
      <p:sp>
        <p:nvSpPr>
          <p:cNvPr id="17" name="TextBox 16">
            <a:extLst>
              <a:ext uri="{FF2B5EF4-FFF2-40B4-BE49-F238E27FC236}">
                <a16:creationId xmlns:a16="http://schemas.microsoft.com/office/drawing/2014/main" id="{764C0EF7-FF6D-4F9D-A122-2DA1C5F7B059}"/>
              </a:ext>
            </a:extLst>
          </p:cNvPr>
          <p:cNvSpPr txBox="1"/>
          <p:nvPr/>
        </p:nvSpPr>
        <p:spPr>
          <a:xfrm>
            <a:off x="1204645" y="906429"/>
            <a:ext cx="6734711" cy="46166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2400" dirty="0">
                <a:solidFill>
                  <a:srgbClr val="0070C0"/>
                </a:solidFill>
                <a:latin typeface="Segoe UI Semilight" panose="020B0402040204020203" pitchFamily="34" charset="0"/>
                <a:cs typeface="Segoe UI Semilight" panose="020B0402040204020203" pitchFamily="34" charset="0"/>
              </a:rPr>
              <a:t>What have we learned?</a:t>
            </a:r>
          </a:p>
        </p:txBody>
      </p:sp>
      <p:sp>
        <p:nvSpPr>
          <p:cNvPr id="2" name="Rectangle 1">
            <a:extLst>
              <a:ext uri="{FF2B5EF4-FFF2-40B4-BE49-F238E27FC236}">
                <a16:creationId xmlns:a16="http://schemas.microsoft.com/office/drawing/2014/main" id="{C3A61BD0-8D90-4C25-9883-D3437E809B25}"/>
              </a:ext>
            </a:extLst>
          </p:cNvPr>
          <p:cNvSpPr/>
          <p:nvPr/>
        </p:nvSpPr>
        <p:spPr>
          <a:xfrm>
            <a:off x="4941300" y="1901537"/>
            <a:ext cx="3059700" cy="2696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a:extLst>
              <a:ext uri="{FF2B5EF4-FFF2-40B4-BE49-F238E27FC236}">
                <a16:creationId xmlns:a16="http://schemas.microsoft.com/office/drawing/2014/main" id="{CB891918-06AD-4A98-A453-27675117DCC8}"/>
              </a:ext>
            </a:extLst>
          </p:cNvPr>
          <p:cNvPicPr>
            <a:picLocks noChangeAspect="1"/>
          </p:cNvPicPr>
          <p:nvPr/>
        </p:nvPicPr>
        <p:blipFill rotWithShape="1">
          <a:blip r:embed="rId4"/>
          <a:srcRect l="65957" t="12468"/>
          <a:stretch/>
        </p:blipFill>
        <p:spPr>
          <a:xfrm>
            <a:off x="3367425" y="2562035"/>
            <a:ext cx="2075868" cy="2035826"/>
          </a:xfrm>
          <a:prstGeom prst="rect">
            <a:avLst/>
          </a:prstGeom>
        </p:spPr>
      </p:pic>
      <p:sp>
        <p:nvSpPr>
          <p:cNvPr id="27" name="TextBox 26">
            <a:extLst>
              <a:ext uri="{FF2B5EF4-FFF2-40B4-BE49-F238E27FC236}">
                <a16:creationId xmlns:a16="http://schemas.microsoft.com/office/drawing/2014/main" id="{CABA3888-D066-4146-9724-DE174F72FC3F}"/>
              </a:ext>
            </a:extLst>
          </p:cNvPr>
          <p:cNvSpPr txBox="1"/>
          <p:nvPr/>
        </p:nvSpPr>
        <p:spPr>
          <a:xfrm>
            <a:off x="22011" y="5744927"/>
            <a:ext cx="3217547" cy="253916"/>
          </a:xfrm>
          <a:prstGeom prst="rect">
            <a:avLst/>
          </a:prstGeom>
          <a:noFill/>
        </p:spPr>
        <p:txBody>
          <a:bodyPr wrap="none" rtlCol="0">
            <a:spAutoFit/>
          </a:bodyPr>
          <a:lstStyle/>
          <a:p>
            <a:r>
              <a:rPr lang="en-US" sz="1050" dirty="0">
                <a:solidFill>
                  <a:srgbClr val="0070C0"/>
                </a:solidFill>
                <a:latin typeface="Segoe UI Semilight" panose="020B0402040204020203" pitchFamily="34" charset="0"/>
                <a:cs typeface="Segoe UI Semilight" panose="020B0402040204020203" pitchFamily="34" charset="0"/>
              </a:rPr>
              <a:t>Hurlbert et al. 2019, </a:t>
            </a:r>
            <a:r>
              <a:rPr lang="en-US" sz="1050" i="1" dirty="0">
                <a:solidFill>
                  <a:srgbClr val="0070C0"/>
                </a:solidFill>
                <a:latin typeface="Segoe UI Semilight" panose="020B0402040204020203" pitchFamily="34" charset="0"/>
                <a:cs typeface="Segoe UI Semilight" panose="020B0402040204020203" pitchFamily="34" charset="0"/>
              </a:rPr>
              <a:t>Citizen Science Theory &amp; Practice</a:t>
            </a:r>
            <a:endParaRPr lang="en-US" sz="1050" dirty="0">
              <a:solidFill>
                <a:srgbClr val="0070C0"/>
              </a:solidFill>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4EF60F94-774F-C6E7-6C2A-0665781BB772}"/>
              </a:ext>
            </a:extLst>
          </p:cNvPr>
          <p:cNvSpPr/>
          <p:nvPr/>
        </p:nvSpPr>
        <p:spPr>
          <a:xfrm>
            <a:off x="3391545" y="1968779"/>
            <a:ext cx="2051749" cy="6260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extBox 17">
            <a:extLst>
              <a:ext uri="{FF2B5EF4-FFF2-40B4-BE49-F238E27FC236}">
                <a16:creationId xmlns:a16="http://schemas.microsoft.com/office/drawing/2014/main" id="{E940E819-9501-4D92-859F-54199C657890}"/>
              </a:ext>
            </a:extLst>
          </p:cNvPr>
          <p:cNvSpPr txBox="1"/>
          <p:nvPr/>
        </p:nvSpPr>
        <p:spPr>
          <a:xfrm>
            <a:off x="1446249" y="1598788"/>
            <a:ext cx="6251504" cy="1061829"/>
          </a:xfrm>
          <a:prstGeom prst="rect">
            <a:avLst/>
          </a:prstGeom>
          <a:noFill/>
        </p:spPr>
        <p:txBody>
          <a:bodyPr wrap="square" rtlCol="0">
            <a:spAutoFit/>
          </a:bodyPr>
          <a:lstStyle/>
          <a:p>
            <a:r>
              <a:rPr lang="en-US" sz="2100" dirty="0">
                <a:solidFill>
                  <a:srgbClr val="0070C0"/>
                </a:solidFill>
                <a:latin typeface="Segoe UI Semilight" panose="020B0402040204020203" pitchFamily="34" charset="0"/>
                <a:cs typeface="Segoe UI Semilight" panose="020B0402040204020203" pitchFamily="34" charset="0"/>
              </a:rPr>
              <a:t>  Citizen scientists provide useful data on arthropod </a:t>
            </a:r>
          </a:p>
          <a:p>
            <a:endParaRPr lang="en-US" sz="2100" dirty="0">
              <a:solidFill>
                <a:srgbClr val="0070C0"/>
              </a:solidFill>
              <a:latin typeface="Segoe UI Semilight" panose="020B0402040204020203" pitchFamily="34" charset="0"/>
              <a:cs typeface="Segoe UI Semilight" panose="020B0402040204020203" pitchFamily="34" charset="0"/>
            </a:endParaRPr>
          </a:p>
          <a:p>
            <a:r>
              <a:rPr lang="en-US" sz="2100" dirty="0">
                <a:solidFill>
                  <a:srgbClr val="0070C0"/>
                </a:solidFill>
                <a:latin typeface="Segoe UI Semilight" panose="020B0402040204020203" pitchFamily="34" charset="0"/>
                <a:cs typeface="Segoe UI Semilight" panose="020B0402040204020203" pitchFamily="34" charset="0"/>
              </a:rPr>
              <a:t>composition,             abundance</a:t>
            </a:r>
          </a:p>
        </p:txBody>
      </p:sp>
    </p:spTree>
    <p:extLst>
      <p:ext uri="{BB962C8B-B14F-4D97-AF65-F5344CB8AC3E}">
        <p14:creationId xmlns:p14="http://schemas.microsoft.com/office/powerpoint/2010/main" val="295162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241C0A5-3AF9-4161-B266-4ECBA7154299}"/>
              </a:ext>
            </a:extLst>
          </p:cNvPr>
          <p:cNvPicPr>
            <a:picLocks noChangeAspect="1"/>
          </p:cNvPicPr>
          <p:nvPr/>
        </p:nvPicPr>
        <p:blipFill>
          <a:blip r:embed="rId3"/>
          <a:stretch>
            <a:fillRect/>
          </a:stretch>
        </p:blipFill>
        <p:spPr>
          <a:xfrm>
            <a:off x="3429000" y="1994017"/>
            <a:ext cx="4572000" cy="3957555"/>
          </a:xfrm>
          <a:prstGeom prst="rect">
            <a:avLst/>
          </a:prstGeom>
        </p:spPr>
      </p:pic>
      <p:pic>
        <p:nvPicPr>
          <p:cNvPr id="20" name="Picture 19">
            <a:extLst>
              <a:ext uri="{FF2B5EF4-FFF2-40B4-BE49-F238E27FC236}">
                <a16:creationId xmlns:a16="http://schemas.microsoft.com/office/drawing/2014/main" id="{E5A2A52C-7D8A-465C-9B55-6F47BDE4B3D8}"/>
              </a:ext>
            </a:extLst>
          </p:cNvPr>
          <p:cNvPicPr>
            <a:picLocks noChangeAspect="1"/>
          </p:cNvPicPr>
          <p:nvPr/>
        </p:nvPicPr>
        <p:blipFill rotWithShape="1">
          <a:blip r:embed="rId4"/>
          <a:srcRect l="65957" t="12468"/>
          <a:stretch/>
        </p:blipFill>
        <p:spPr>
          <a:xfrm>
            <a:off x="3367425" y="2562035"/>
            <a:ext cx="2075868" cy="2035826"/>
          </a:xfrm>
          <a:prstGeom prst="rect">
            <a:avLst/>
          </a:prstGeom>
        </p:spPr>
      </p:pic>
      <p:pic>
        <p:nvPicPr>
          <p:cNvPr id="21" name="Picture 20">
            <a:extLst>
              <a:ext uri="{FF2B5EF4-FFF2-40B4-BE49-F238E27FC236}">
                <a16:creationId xmlns:a16="http://schemas.microsoft.com/office/drawing/2014/main" id="{80CF7465-26E6-4B5F-80BB-3730A0DAB1CF}"/>
              </a:ext>
            </a:extLst>
          </p:cNvPr>
          <p:cNvPicPr>
            <a:picLocks noChangeAspect="1"/>
          </p:cNvPicPr>
          <p:nvPr/>
        </p:nvPicPr>
        <p:blipFill rotWithShape="1">
          <a:blip r:embed="rId5"/>
          <a:srcRect l="4775" t="9010"/>
          <a:stretch/>
        </p:blipFill>
        <p:spPr>
          <a:xfrm>
            <a:off x="5787429" y="2562035"/>
            <a:ext cx="2158406" cy="1711916"/>
          </a:xfrm>
          <a:prstGeom prst="rect">
            <a:avLst/>
          </a:prstGeom>
        </p:spPr>
      </p:pic>
      <p:sp>
        <p:nvSpPr>
          <p:cNvPr id="22" name="TextBox 21">
            <a:extLst>
              <a:ext uri="{FF2B5EF4-FFF2-40B4-BE49-F238E27FC236}">
                <a16:creationId xmlns:a16="http://schemas.microsoft.com/office/drawing/2014/main" id="{3E034663-59E6-4D24-8143-3AE0B96E712B}"/>
              </a:ext>
            </a:extLst>
          </p:cNvPr>
          <p:cNvSpPr txBox="1"/>
          <p:nvPr/>
        </p:nvSpPr>
        <p:spPr>
          <a:xfrm rot="16200000">
            <a:off x="4887088" y="3220870"/>
            <a:ext cx="1745029" cy="300082"/>
          </a:xfrm>
          <a:prstGeom prst="rect">
            <a:avLst/>
          </a:prstGeom>
          <a:noFill/>
        </p:spPr>
        <p:txBody>
          <a:bodyPr wrap="none" rtlCol="0">
            <a:spAutoFit/>
          </a:bodyPr>
          <a:lstStyle/>
          <a:p>
            <a:r>
              <a:rPr lang="en-US" sz="1350" dirty="0"/>
              <a:t>Caterpillar occurrence</a:t>
            </a:r>
          </a:p>
        </p:txBody>
      </p:sp>
      <p:sp>
        <p:nvSpPr>
          <p:cNvPr id="23" name="TextBox 22">
            <a:extLst>
              <a:ext uri="{FF2B5EF4-FFF2-40B4-BE49-F238E27FC236}">
                <a16:creationId xmlns:a16="http://schemas.microsoft.com/office/drawing/2014/main" id="{4BA50006-5439-4D17-8167-596C8FDCCBEA}"/>
              </a:ext>
            </a:extLst>
          </p:cNvPr>
          <p:cNvSpPr txBox="1"/>
          <p:nvPr/>
        </p:nvSpPr>
        <p:spPr>
          <a:xfrm>
            <a:off x="6821651" y="4273950"/>
            <a:ext cx="514628" cy="300082"/>
          </a:xfrm>
          <a:prstGeom prst="rect">
            <a:avLst/>
          </a:prstGeom>
          <a:noFill/>
        </p:spPr>
        <p:txBody>
          <a:bodyPr wrap="none" rtlCol="0">
            <a:spAutoFit/>
          </a:bodyPr>
          <a:lstStyle/>
          <a:p>
            <a:r>
              <a:rPr lang="en-US" sz="1350" dirty="0"/>
              <a:t>Date</a:t>
            </a:r>
          </a:p>
        </p:txBody>
      </p:sp>
      <p:pic>
        <p:nvPicPr>
          <p:cNvPr id="24" name="Picture 23">
            <a:extLst>
              <a:ext uri="{FF2B5EF4-FFF2-40B4-BE49-F238E27FC236}">
                <a16:creationId xmlns:a16="http://schemas.microsoft.com/office/drawing/2014/main" id="{85554C73-5B8C-4BD8-AFFC-4EB558F20D50}"/>
              </a:ext>
            </a:extLst>
          </p:cNvPr>
          <p:cNvPicPr>
            <a:picLocks noChangeAspect="1"/>
          </p:cNvPicPr>
          <p:nvPr/>
        </p:nvPicPr>
        <p:blipFill rotWithShape="1">
          <a:blip r:embed="rId6"/>
          <a:srcRect l="30592" t="32005" r="15775" b="32503"/>
          <a:stretch/>
        </p:blipFill>
        <p:spPr>
          <a:xfrm>
            <a:off x="6137740" y="2651544"/>
            <a:ext cx="864470" cy="382169"/>
          </a:xfrm>
          <a:prstGeom prst="rect">
            <a:avLst/>
          </a:prstGeom>
        </p:spPr>
      </p:pic>
      <p:pic>
        <p:nvPicPr>
          <p:cNvPr id="26" name="Picture 25">
            <a:extLst>
              <a:ext uri="{FF2B5EF4-FFF2-40B4-BE49-F238E27FC236}">
                <a16:creationId xmlns:a16="http://schemas.microsoft.com/office/drawing/2014/main" id="{282581E4-C0AE-4630-8941-CE1D9CFC5652}"/>
              </a:ext>
            </a:extLst>
          </p:cNvPr>
          <p:cNvPicPr>
            <a:picLocks noChangeAspect="1"/>
          </p:cNvPicPr>
          <p:nvPr/>
        </p:nvPicPr>
        <p:blipFill>
          <a:blip r:embed="rId7"/>
          <a:stretch>
            <a:fillRect/>
          </a:stretch>
        </p:blipFill>
        <p:spPr>
          <a:xfrm>
            <a:off x="3501636" y="2036211"/>
            <a:ext cx="1367028" cy="1833658"/>
          </a:xfrm>
          <a:prstGeom prst="rect">
            <a:avLst/>
          </a:prstGeom>
        </p:spPr>
      </p:pic>
      <p:pic>
        <p:nvPicPr>
          <p:cNvPr id="30" name="Picture 29">
            <a:extLst>
              <a:ext uri="{FF2B5EF4-FFF2-40B4-BE49-F238E27FC236}">
                <a16:creationId xmlns:a16="http://schemas.microsoft.com/office/drawing/2014/main" id="{50ED4284-C7C1-445E-8028-3A2CCB5CE63E}"/>
              </a:ext>
            </a:extLst>
          </p:cNvPr>
          <p:cNvPicPr>
            <a:picLocks noChangeAspect="1"/>
          </p:cNvPicPr>
          <p:nvPr/>
        </p:nvPicPr>
        <p:blipFill>
          <a:blip r:embed="rId8"/>
          <a:stretch>
            <a:fillRect/>
          </a:stretch>
        </p:blipFill>
        <p:spPr>
          <a:xfrm>
            <a:off x="3498197" y="4051654"/>
            <a:ext cx="1367028" cy="1853375"/>
          </a:xfrm>
          <a:prstGeom prst="rect">
            <a:avLst/>
          </a:prstGeom>
        </p:spPr>
      </p:pic>
      <p:pic>
        <p:nvPicPr>
          <p:cNvPr id="31" name="Picture 30">
            <a:extLst>
              <a:ext uri="{FF2B5EF4-FFF2-40B4-BE49-F238E27FC236}">
                <a16:creationId xmlns:a16="http://schemas.microsoft.com/office/drawing/2014/main" id="{9D1D2516-BDA5-4F78-977A-9E369D8869DD}"/>
              </a:ext>
            </a:extLst>
          </p:cNvPr>
          <p:cNvPicPr>
            <a:picLocks noChangeAspect="1"/>
          </p:cNvPicPr>
          <p:nvPr/>
        </p:nvPicPr>
        <p:blipFill>
          <a:blip r:embed="rId9"/>
          <a:stretch>
            <a:fillRect/>
          </a:stretch>
        </p:blipFill>
        <p:spPr>
          <a:xfrm>
            <a:off x="6586484" y="2036209"/>
            <a:ext cx="1367028" cy="1827086"/>
          </a:xfrm>
          <a:prstGeom prst="rect">
            <a:avLst/>
          </a:prstGeom>
        </p:spPr>
      </p:pic>
      <p:pic>
        <p:nvPicPr>
          <p:cNvPr id="32" name="Picture 31">
            <a:extLst>
              <a:ext uri="{FF2B5EF4-FFF2-40B4-BE49-F238E27FC236}">
                <a16:creationId xmlns:a16="http://schemas.microsoft.com/office/drawing/2014/main" id="{DFAFA42F-2D07-4203-ABE4-B115F5895B22}"/>
              </a:ext>
            </a:extLst>
          </p:cNvPr>
          <p:cNvPicPr>
            <a:picLocks noChangeAspect="1"/>
          </p:cNvPicPr>
          <p:nvPr/>
        </p:nvPicPr>
        <p:blipFill>
          <a:blip r:embed="rId10"/>
          <a:stretch>
            <a:fillRect/>
          </a:stretch>
        </p:blipFill>
        <p:spPr>
          <a:xfrm>
            <a:off x="6586859" y="4051654"/>
            <a:ext cx="1367028" cy="1827086"/>
          </a:xfrm>
          <a:prstGeom prst="rect">
            <a:avLst/>
          </a:prstGeom>
        </p:spPr>
      </p:pic>
      <p:pic>
        <p:nvPicPr>
          <p:cNvPr id="3" name="Picture 2">
            <a:extLst>
              <a:ext uri="{FF2B5EF4-FFF2-40B4-BE49-F238E27FC236}">
                <a16:creationId xmlns:a16="http://schemas.microsoft.com/office/drawing/2014/main" id="{BEC85F26-3418-4987-B2D7-60B508D068A8}"/>
              </a:ext>
            </a:extLst>
          </p:cNvPr>
          <p:cNvPicPr>
            <a:picLocks noChangeAspect="1"/>
          </p:cNvPicPr>
          <p:nvPr/>
        </p:nvPicPr>
        <p:blipFill rotWithShape="1">
          <a:blip r:embed="rId4"/>
          <a:srcRect t="12468" r="65957"/>
          <a:stretch/>
        </p:blipFill>
        <p:spPr>
          <a:xfrm>
            <a:off x="1198166" y="2594806"/>
            <a:ext cx="2055389" cy="2015742"/>
          </a:xfrm>
          <a:prstGeom prst="rect">
            <a:avLst/>
          </a:prstGeom>
        </p:spPr>
      </p:pic>
      <p:sp>
        <p:nvSpPr>
          <p:cNvPr id="19" name="TextBox 18">
            <a:extLst>
              <a:ext uri="{FF2B5EF4-FFF2-40B4-BE49-F238E27FC236}">
                <a16:creationId xmlns:a16="http://schemas.microsoft.com/office/drawing/2014/main" id="{6F6FC54C-3737-4953-A66C-626D27518D67}"/>
              </a:ext>
            </a:extLst>
          </p:cNvPr>
          <p:cNvSpPr txBox="1"/>
          <p:nvPr/>
        </p:nvSpPr>
        <p:spPr>
          <a:xfrm>
            <a:off x="6821651" y="4273950"/>
            <a:ext cx="514628" cy="300082"/>
          </a:xfrm>
          <a:prstGeom prst="rect">
            <a:avLst/>
          </a:prstGeom>
          <a:noFill/>
        </p:spPr>
        <p:txBody>
          <a:bodyPr wrap="none" rtlCol="0">
            <a:spAutoFit/>
          </a:bodyPr>
          <a:lstStyle/>
          <a:p>
            <a:r>
              <a:rPr lang="en-US" sz="1350" dirty="0"/>
              <a:t>Date</a:t>
            </a:r>
          </a:p>
        </p:txBody>
      </p:sp>
      <p:pic>
        <p:nvPicPr>
          <p:cNvPr id="16" name="Picture 15">
            <a:extLst>
              <a:ext uri="{FF2B5EF4-FFF2-40B4-BE49-F238E27FC236}">
                <a16:creationId xmlns:a16="http://schemas.microsoft.com/office/drawing/2014/main" id="{F5AC8B4F-7D0B-49D4-8C6D-C49AB40AE6F1}"/>
              </a:ext>
            </a:extLst>
          </p:cNvPr>
          <p:cNvPicPr>
            <a:picLocks noChangeAspect="1"/>
          </p:cNvPicPr>
          <p:nvPr/>
        </p:nvPicPr>
        <p:blipFill rotWithShape="1">
          <a:blip r:embed="rId6"/>
          <a:srcRect l="30592" t="32005" r="15775" b="32503"/>
          <a:stretch/>
        </p:blipFill>
        <p:spPr>
          <a:xfrm>
            <a:off x="6137740" y="2651544"/>
            <a:ext cx="864470" cy="382169"/>
          </a:xfrm>
          <a:prstGeom prst="rect">
            <a:avLst/>
          </a:prstGeom>
        </p:spPr>
      </p:pic>
      <p:sp>
        <p:nvSpPr>
          <p:cNvPr id="17" name="TextBox 16">
            <a:extLst>
              <a:ext uri="{FF2B5EF4-FFF2-40B4-BE49-F238E27FC236}">
                <a16:creationId xmlns:a16="http://schemas.microsoft.com/office/drawing/2014/main" id="{764C0EF7-FF6D-4F9D-A122-2DA1C5F7B059}"/>
              </a:ext>
            </a:extLst>
          </p:cNvPr>
          <p:cNvSpPr txBox="1"/>
          <p:nvPr/>
        </p:nvSpPr>
        <p:spPr>
          <a:xfrm>
            <a:off x="1204645" y="906429"/>
            <a:ext cx="6734711" cy="46166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2400" dirty="0">
                <a:solidFill>
                  <a:srgbClr val="0070C0"/>
                </a:solidFill>
                <a:latin typeface="Segoe UI Semilight" panose="020B0402040204020203" pitchFamily="34" charset="0"/>
                <a:cs typeface="Segoe UI Semilight" panose="020B0402040204020203" pitchFamily="34" charset="0"/>
              </a:rPr>
              <a:t>What have we learned?</a:t>
            </a:r>
          </a:p>
        </p:txBody>
      </p:sp>
      <p:sp>
        <p:nvSpPr>
          <p:cNvPr id="2" name="Rectangle 1">
            <a:extLst>
              <a:ext uri="{FF2B5EF4-FFF2-40B4-BE49-F238E27FC236}">
                <a16:creationId xmlns:a16="http://schemas.microsoft.com/office/drawing/2014/main" id="{C3A61BD0-8D90-4C25-9883-D3437E809B25}"/>
              </a:ext>
            </a:extLst>
          </p:cNvPr>
          <p:cNvSpPr/>
          <p:nvPr/>
        </p:nvSpPr>
        <p:spPr>
          <a:xfrm>
            <a:off x="3367425" y="1933883"/>
            <a:ext cx="4633575" cy="26639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4">
            <a:extLst>
              <a:ext uri="{FF2B5EF4-FFF2-40B4-BE49-F238E27FC236}">
                <a16:creationId xmlns:a16="http://schemas.microsoft.com/office/drawing/2014/main" id="{BEF20C69-3D91-43D2-8DE0-9788F9F6FF11}"/>
              </a:ext>
            </a:extLst>
          </p:cNvPr>
          <p:cNvPicPr>
            <a:picLocks noChangeAspect="1"/>
          </p:cNvPicPr>
          <p:nvPr/>
        </p:nvPicPr>
        <p:blipFill rotWithShape="1">
          <a:blip r:embed="rId5"/>
          <a:srcRect l="4775" t="9010"/>
          <a:stretch/>
        </p:blipFill>
        <p:spPr>
          <a:xfrm>
            <a:off x="5787429" y="2562035"/>
            <a:ext cx="2158406" cy="1711916"/>
          </a:xfrm>
          <a:prstGeom prst="rect">
            <a:avLst/>
          </a:prstGeom>
        </p:spPr>
      </p:pic>
      <p:pic>
        <p:nvPicPr>
          <p:cNvPr id="4" name="Picture 3">
            <a:extLst>
              <a:ext uri="{FF2B5EF4-FFF2-40B4-BE49-F238E27FC236}">
                <a16:creationId xmlns:a16="http://schemas.microsoft.com/office/drawing/2014/main" id="{CB891918-06AD-4A98-A453-27675117DCC8}"/>
              </a:ext>
            </a:extLst>
          </p:cNvPr>
          <p:cNvPicPr>
            <a:picLocks noChangeAspect="1"/>
          </p:cNvPicPr>
          <p:nvPr/>
        </p:nvPicPr>
        <p:blipFill rotWithShape="1">
          <a:blip r:embed="rId4"/>
          <a:srcRect l="65957" t="12468"/>
          <a:stretch/>
        </p:blipFill>
        <p:spPr>
          <a:xfrm>
            <a:off x="3367425" y="2562035"/>
            <a:ext cx="2075868" cy="2035826"/>
          </a:xfrm>
          <a:prstGeom prst="rect">
            <a:avLst/>
          </a:prstGeom>
        </p:spPr>
      </p:pic>
      <p:sp>
        <p:nvSpPr>
          <p:cNvPr id="14" name="TextBox 13">
            <a:extLst>
              <a:ext uri="{FF2B5EF4-FFF2-40B4-BE49-F238E27FC236}">
                <a16:creationId xmlns:a16="http://schemas.microsoft.com/office/drawing/2014/main" id="{2E29057E-092C-4324-AF42-B0B3EB234F17}"/>
              </a:ext>
            </a:extLst>
          </p:cNvPr>
          <p:cNvSpPr txBox="1"/>
          <p:nvPr/>
        </p:nvSpPr>
        <p:spPr>
          <a:xfrm rot="16200000">
            <a:off x="4887088" y="3220870"/>
            <a:ext cx="1745029" cy="300082"/>
          </a:xfrm>
          <a:prstGeom prst="rect">
            <a:avLst/>
          </a:prstGeom>
          <a:noFill/>
        </p:spPr>
        <p:txBody>
          <a:bodyPr wrap="none" rtlCol="0">
            <a:spAutoFit/>
          </a:bodyPr>
          <a:lstStyle/>
          <a:p>
            <a:r>
              <a:rPr lang="en-US" sz="1350" dirty="0"/>
              <a:t>Caterpillar occurrence</a:t>
            </a:r>
          </a:p>
        </p:txBody>
      </p:sp>
      <p:sp>
        <p:nvSpPr>
          <p:cNvPr id="18" name="TextBox 17">
            <a:extLst>
              <a:ext uri="{FF2B5EF4-FFF2-40B4-BE49-F238E27FC236}">
                <a16:creationId xmlns:a16="http://schemas.microsoft.com/office/drawing/2014/main" id="{E940E819-9501-4D92-859F-54199C657890}"/>
              </a:ext>
            </a:extLst>
          </p:cNvPr>
          <p:cNvSpPr txBox="1"/>
          <p:nvPr/>
        </p:nvSpPr>
        <p:spPr>
          <a:xfrm>
            <a:off x="1446249" y="1598788"/>
            <a:ext cx="6251504" cy="1061829"/>
          </a:xfrm>
          <a:prstGeom prst="rect">
            <a:avLst/>
          </a:prstGeom>
          <a:noFill/>
        </p:spPr>
        <p:txBody>
          <a:bodyPr wrap="square" rtlCol="0">
            <a:spAutoFit/>
          </a:bodyPr>
          <a:lstStyle/>
          <a:p>
            <a:r>
              <a:rPr lang="en-US" sz="2100" dirty="0">
                <a:solidFill>
                  <a:srgbClr val="0070C0"/>
                </a:solidFill>
                <a:latin typeface="Segoe UI Semilight" panose="020B0402040204020203" pitchFamily="34" charset="0"/>
                <a:cs typeface="Segoe UI Semilight" panose="020B0402040204020203" pitchFamily="34" charset="0"/>
              </a:rPr>
              <a:t>  Citizen scientists provide useful data on arthropod </a:t>
            </a:r>
          </a:p>
          <a:p>
            <a:endParaRPr lang="en-US" sz="2100" dirty="0">
              <a:solidFill>
                <a:srgbClr val="0070C0"/>
              </a:solidFill>
              <a:latin typeface="Segoe UI Semilight" panose="020B0402040204020203" pitchFamily="34" charset="0"/>
              <a:cs typeface="Segoe UI Semilight" panose="020B0402040204020203" pitchFamily="34" charset="0"/>
            </a:endParaRPr>
          </a:p>
          <a:p>
            <a:r>
              <a:rPr lang="en-US" sz="2100" dirty="0">
                <a:solidFill>
                  <a:srgbClr val="0070C0"/>
                </a:solidFill>
                <a:latin typeface="Segoe UI Semilight" panose="020B0402040204020203" pitchFamily="34" charset="0"/>
                <a:cs typeface="Segoe UI Semilight" panose="020B0402040204020203" pitchFamily="34" charset="0"/>
              </a:rPr>
              <a:t>composition,             abundance,   and      phenology</a:t>
            </a:r>
          </a:p>
        </p:txBody>
      </p:sp>
      <p:sp>
        <p:nvSpPr>
          <p:cNvPr id="6" name="TextBox 5"/>
          <p:cNvSpPr txBox="1"/>
          <p:nvPr/>
        </p:nvSpPr>
        <p:spPr>
          <a:xfrm>
            <a:off x="7166773" y="2625395"/>
            <a:ext cx="591860" cy="300082"/>
          </a:xfrm>
          <a:prstGeom prst="rect">
            <a:avLst/>
          </a:prstGeom>
          <a:solidFill>
            <a:schemeClr val="bg1"/>
          </a:solidFill>
        </p:spPr>
        <p:txBody>
          <a:bodyPr wrap="square" lIns="6858" rIns="6858" rtlCol="0">
            <a:spAutoFit/>
          </a:bodyPr>
          <a:lstStyle/>
          <a:p>
            <a:r>
              <a:rPr lang="en-US" sz="1350" i="1" dirty="0"/>
              <a:t>r</a:t>
            </a:r>
            <a:r>
              <a:rPr lang="en-US" sz="1350" dirty="0"/>
              <a:t> = 0.50</a:t>
            </a:r>
          </a:p>
        </p:txBody>
      </p:sp>
      <p:sp>
        <p:nvSpPr>
          <p:cNvPr id="27" name="TextBox 26">
            <a:extLst>
              <a:ext uri="{FF2B5EF4-FFF2-40B4-BE49-F238E27FC236}">
                <a16:creationId xmlns:a16="http://schemas.microsoft.com/office/drawing/2014/main" id="{CABA3888-D066-4146-9724-DE174F72FC3F}"/>
              </a:ext>
            </a:extLst>
          </p:cNvPr>
          <p:cNvSpPr txBox="1"/>
          <p:nvPr/>
        </p:nvSpPr>
        <p:spPr>
          <a:xfrm>
            <a:off x="22011" y="5744927"/>
            <a:ext cx="3217547" cy="253916"/>
          </a:xfrm>
          <a:prstGeom prst="rect">
            <a:avLst/>
          </a:prstGeom>
          <a:noFill/>
        </p:spPr>
        <p:txBody>
          <a:bodyPr wrap="none" rtlCol="0">
            <a:spAutoFit/>
          </a:bodyPr>
          <a:lstStyle/>
          <a:p>
            <a:r>
              <a:rPr lang="en-US" sz="1050" dirty="0">
                <a:solidFill>
                  <a:srgbClr val="0070C0"/>
                </a:solidFill>
                <a:latin typeface="Segoe UI Semilight" panose="020B0402040204020203" pitchFamily="34" charset="0"/>
                <a:cs typeface="Segoe UI Semilight" panose="020B0402040204020203" pitchFamily="34" charset="0"/>
              </a:rPr>
              <a:t>Hurlbert et al. 2019, </a:t>
            </a:r>
            <a:r>
              <a:rPr lang="en-US" sz="1050" i="1" dirty="0">
                <a:solidFill>
                  <a:srgbClr val="0070C0"/>
                </a:solidFill>
                <a:latin typeface="Segoe UI Semilight" panose="020B0402040204020203" pitchFamily="34" charset="0"/>
                <a:cs typeface="Segoe UI Semilight" panose="020B0402040204020203" pitchFamily="34" charset="0"/>
              </a:rPr>
              <a:t>Citizen Science Theory &amp; Practice</a:t>
            </a:r>
            <a:endParaRPr lang="en-US" sz="1050" dirty="0">
              <a:solidFill>
                <a:srgbClr val="0070C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919955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3"/>
          <p:cNvSpPr>
            <a:spLocks noChangeAspect="1" noChangeArrowheads="1" noTextEdit="1"/>
          </p:cNvSpPr>
          <p:nvPr/>
        </p:nvSpPr>
        <p:spPr bwMode="auto">
          <a:xfrm>
            <a:off x="-1057742" y="-3295088"/>
            <a:ext cx="14089857" cy="10051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342900"/>
            <a:endParaRPr lang="en-US" sz="1350" dirty="0">
              <a:solidFill>
                <a:prstClr val="black"/>
              </a:solidFill>
              <a:latin typeface="Calibri" panose="020F0502020204030204"/>
            </a:endParaRPr>
          </a:p>
        </p:txBody>
      </p:sp>
      <p:sp>
        <p:nvSpPr>
          <p:cNvPr id="31" name="AutoShape 3"/>
          <p:cNvSpPr>
            <a:spLocks noChangeAspect="1" noChangeArrowheads="1" noTextEdit="1"/>
          </p:cNvSpPr>
          <p:nvPr/>
        </p:nvSpPr>
        <p:spPr bwMode="auto">
          <a:xfrm>
            <a:off x="-4120067" y="-3293237"/>
            <a:ext cx="14089857" cy="10051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342900"/>
            <a:endParaRPr lang="en-US" sz="1350" dirty="0">
              <a:solidFill>
                <a:prstClr val="black"/>
              </a:solidFill>
              <a:latin typeface="Calibri" panose="020F0502020204030204"/>
            </a:endParaRPr>
          </a:p>
        </p:txBody>
      </p:sp>
      <p:grpSp>
        <p:nvGrpSpPr>
          <p:cNvPr id="2" name="Group 8"/>
          <p:cNvGrpSpPr>
            <a:grpSpLocks noChangeAspect="1"/>
          </p:cNvGrpSpPr>
          <p:nvPr/>
        </p:nvGrpSpPr>
        <p:grpSpPr bwMode="auto">
          <a:xfrm>
            <a:off x="719252" y="1783305"/>
            <a:ext cx="2711054" cy="4114800"/>
            <a:chOff x="6176" y="10873"/>
            <a:chExt cx="2277" cy="3456"/>
          </a:xfrm>
          <a:solidFill>
            <a:schemeClr val="tx1"/>
          </a:solidFill>
        </p:grpSpPr>
        <p:sp>
          <p:nvSpPr>
            <p:cNvPr id="3" name="AutoShape 7"/>
            <p:cNvSpPr>
              <a:spLocks noChangeAspect="1" noChangeArrowheads="1" noTextEdit="1"/>
            </p:cNvSpPr>
            <p:nvPr/>
          </p:nvSpPr>
          <p:spPr bwMode="auto">
            <a:xfrm>
              <a:off x="6176" y="10873"/>
              <a:ext cx="2277" cy="34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342900"/>
              <a:endParaRPr lang="en-US" sz="1350" dirty="0">
                <a:solidFill>
                  <a:prstClr val="white"/>
                </a:solidFill>
                <a:latin typeface="Calibri" panose="020F0502020204030204"/>
              </a:endParaRPr>
            </a:p>
          </p:txBody>
        </p:sp>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6" y="10873"/>
              <a:ext cx="2282" cy="34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8" name="Title 7"/>
          <p:cNvSpPr txBox="1">
            <a:spLocks/>
          </p:cNvSpPr>
          <p:nvPr/>
        </p:nvSpPr>
        <p:spPr>
          <a:xfrm>
            <a:off x="129751" y="830230"/>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accent2">
                    <a:lumMod val="75000"/>
                  </a:schemeClr>
                </a:solidFill>
                <a:latin typeface="Roboto Slab" pitchFamily="2" charset="0"/>
                <a:ea typeface="Roboto Slab" pitchFamily="2" charset="0"/>
                <a:cs typeface="+mj-cs"/>
              </a:defRPr>
            </a:lvl1pPr>
          </a:lstStyle>
          <a:p>
            <a:pPr defTabSz="685800">
              <a:lnSpc>
                <a:spcPct val="100000"/>
              </a:lnSpc>
            </a:pPr>
            <a:r>
              <a:rPr lang="en-US" sz="2100" dirty="0">
                <a:solidFill>
                  <a:srgbClr val="8AB833">
                    <a:lumMod val="75000"/>
                  </a:srgbClr>
                </a:solidFill>
              </a:rPr>
              <a:t>The timing of the seasonal peak</a:t>
            </a:r>
            <a:br>
              <a:rPr lang="en-US" sz="2100" dirty="0">
                <a:solidFill>
                  <a:srgbClr val="8AB833">
                    <a:lumMod val="75000"/>
                  </a:srgbClr>
                </a:solidFill>
              </a:rPr>
            </a:br>
            <a:endParaRPr lang="en-US" sz="2100" b="1" dirty="0">
              <a:solidFill>
                <a:srgbClr val="8AB833">
                  <a:lumMod val="75000"/>
                </a:srgbClr>
              </a:solidFill>
            </a:endParaRPr>
          </a:p>
        </p:txBody>
      </p:sp>
      <p:sp>
        <p:nvSpPr>
          <p:cNvPr id="8" name="TextBox 7"/>
          <p:cNvSpPr txBox="1"/>
          <p:nvPr/>
        </p:nvSpPr>
        <p:spPr>
          <a:xfrm>
            <a:off x="1949612" y="65571"/>
            <a:ext cx="5256182" cy="646331"/>
          </a:xfrm>
          <a:prstGeom prst="rect">
            <a:avLst/>
          </a:prstGeom>
          <a:noFill/>
        </p:spPr>
        <p:txBody>
          <a:bodyPr wrap="none" rtlCol="0">
            <a:spAutoFit/>
          </a:bodyPr>
          <a:lstStyle/>
          <a:p>
            <a:pPr algn="ctr"/>
            <a:r>
              <a:rPr lang="en-US" sz="3600" b="1" dirty="0">
                <a:solidFill>
                  <a:srgbClr val="0070C0"/>
                </a:solidFill>
              </a:rPr>
              <a:t>Bugs</a:t>
            </a:r>
            <a:r>
              <a:rPr lang="en-US" sz="3600" dirty="0">
                <a:solidFill>
                  <a:srgbClr val="0070C0"/>
                </a:solidFill>
              </a:rPr>
              <a:t>: quantifying bird food</a:t>
            </a:r>
          </a:p>
        </p:txBody>
      </p:sp>
    </p:spTree>
    <p:extLst>
      <p:ext uri="{BB962C8B-B14F-4D97-AF65-F5344CB8AC3E}">
        <p14:creationId xmlns:p14="http://schemas.microsoft.com/office/powerpoint/2010/main" val="3059953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2"/>
          <p:cNvGrpSpPr>
            <a:grpSpLocks noChangeAspect="1"/>
          </p:cNvGrpSpPr>
          <p:nvPr/>
        </p:nvGrpSpPr>
        <p:grpSpPr bwMode="auto">
          <a:xfrm>
            <a:off x="4230922" y="1849373"/>
            <a:ext cx="3252584" cy="4059563"/>
            <a:chOff x="7729" y="10531"/>
            <a:chExt cx="2769" cy="3456"/>
          </a:xfrm>
          <a:solidFill>
            <a:schemeClr val="tx1"/>
          </a:solidFill>
        </p:grpSpPr>
        <p:sp>
          <p:nvSpPr>
            <p:cNvPr id="6" name="AutoShape 11"/>
            <p:cNvSpPr>
              <a:spLocks noChangeAspect="1" noChangeArrowheads="1" noTextEdit="1"/>
            </p:cNvSpPr>
            <p:nvPr/>
          </p:nvSpPr>
          <p:spPr bwMode="auto">
            <a:xfrm>
              <a:off x="7729" y="10531"/>
              <a:ext cx="2769" cy="34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342900"/>
              <a:endParaRPr lang="en-US" sz="1350" dirty="0">
                <a:solidFill>
                  <a:prstClr val="white"/>
                </a:solidFill>
                <a:latin typeface="Calibri" panose="020F0502020204030204"/>
              </a:endParaRPr>
            </a:p>
          </p:txBody>
        </p:sp>
        <p:pic>
          <p:nvPicPr>
            <p:cNvPr id="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9" y="10531"/>
              <a:ext cx="2773" cy="34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8" name="Right Brace 17"/>
          <p:cNvSpPr/>
          <p:nvPr/>
        </p:nvSpPr>
        <p:spPr>
          <a:xfrm rot="16200000" flipV="1">
            <a:off x="6212418" y="1684146"/>
            <a:ext cx="95645" cy="988567"/>
          </a:xfrm>
          <a:prstGeom prst="rightBrace">
            <a:avLst>
              <a:gd name="adj1" fmla="val 35501"/>
              <a:gd name="adj2" fmla="val 50000"/>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342900"/>
            <a:endParaRPr lang="en-US" sz="1350" dirty="0">
              <a:solidFill>
                <a:srgbClr val="FFC000"/>
              </a:solidFill>
              <a:latin typeface="Calibri" panose="020F0502020204030204"/>
            </a:endParaRPr>
          </a:p>
        </p:txBody>
      </p:sp>
      <p:sp>
        <p:nvSpPr>
          <p:cNvPr id="19" name="Rectangle 18"/>
          <p:cNvSpPr/>
          <p:nvPr/>
        </p:nvSpPr>
        <p:spPr>
          <a:xfrm>
            <a:off x="5965005" y="1921411"/>
            <a:ext cx="880305" cy="276999"/>
          </a:xfrm>
          <a:prstGeom prst="rect">
            <a:avLst/>
          </a:prstGeom>
          <a:noFill/>
        </p:spPr>
        <p:txBody>
          <a:bodyPr wrap="square">
            <a:spAutoFit/>
          </a:bodyPr>
          <a:lstStyle/>
          <a:p>
            <a:pPr defTabSz="342900">
              <a:tabLst>
                <a:tab pos="2528888" algn="l"/>
              </a:tabLst>
            </a:pPr>
            <a:r>
              <a:rPr lang="en-US" sz="1200" dirty="0">
                <a:solidFill>
                  <a:prstClr val="black"/>
                </a:solidFill>
                <a:latin typeface="Calibri" panose="020F0502020204030204"/>
              </a:rPr>
              <a:t>37 days</a:t>
            </a:r>
          </a:p>
        </p:txBody>
      </p:sp>
      <p:sp>
        <p:nvSpPr>
          <p:cNvPr id="20" name="Right Brace 19"/>
          <p:cNvSpPr/>
          <p:nvPr/>
        </p:nvSpPr>
        <p:spPr>
          <a:xfrm rot="16200000" flipV="1">
            <a:off x="5800548" y="4142425"/>
            <a:ext cx="67660" cy="160470"/>
          </a:xfrm>
          <a:prstGeom prst="rightBrace">
            <a:avLst>
              <a:gd name="adj1" fmla="val 35501"/>
              <a:gd name="adj2" fmla="val 50000"/>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342900"/>
            <a:endParaRPr lang="en-US" sz="1350" dirty="0">
              <a:solidFill>
                <a:prstClr val="white"/>
              </a:solidFill>
              <a:latin typeface="Calibri" panose="020F0502020204030204"/>
            </a:endParaRPr>
          </a:p>
        </p:txBody>
      </p:sp>
      <p:sp>
        <p:nvSpPr>
          <p:cNvPr id="21" name="Rectangle 20"/>
          <p:cNvSpPr/>
          <p:nvPr/>
        </p:nvSpPr>
        <p:spPr>
          <a:xfrm>
            <a:off x="5627297" y="3971693"/>
            <a:ext cx="880305" cy="276999"/>
          </a:xfrm>
          <a:prstGeom prst="rect">
            <a:avLst/>
          </a:prstGeom>
          <a:noFill/>
        </p:spPr>
        <p:txBody>
          <a:bodyPr wrap="square">
            <a:spAutoFit/>
          </a:bodyPr>
          <a:lstStyle/>
          <a:p>
            <a:pPr defTabSz="342900">
              <a:tabLst>
                <a:tab pos="2528888" algn="l"/>
              </a:tabLst>
            </a:pPr>
            <a:r>
              <a:rPr lang="en-US" sz="1200" dirty="0">
                <a:solidFill>
                  <a:prstClr val="black"/>
                </a:solidFill>
                <a:latin typeface="Calibri" panose="020F0502020204030204"/>
              </a:rPr>
              <a:t>6 days</a:t>
            </a:r>
          </a:p>
        </p:txBody>
      </p:sp>
      <p:sp>
        <p:nvSpPr>
          <p:cNvPr id="25" name="TextBox 24"/>
          <p:cNvSpPr txBox="1"/>
          <p:nvPr/>
        </p:nvSpPr>
        <p:spPr>
          <a:xfrm>
            <a:off x="4994846" y="3400679"/>
            <a:ext cx="2423435" cy="230832"/>
          </a:xfrm>
          <a:prstGeom prst="rect">
            <a:avLst/>
          </a:prstGeom>
          <a:solidFill>
            <a:schemeClr val="bg1"/>
          </a:solidFill>
        </p:spPr>
        <p:txBody>
          <a:bodyPr wrap="square" tIns="34290" bIns="34290" rtlCol="0">
            <a:spAutoFit/>
          </a:bodyPr>
          <a:lstStyle/>
          <a:p>
            <a:pPr defTabSz="342900"/>
            <a:r>
              <a:rPr lang="en-US" sz="1050" dirty="0">
                <a:solidFill>
                  <a:prstClr val="black"/>
                </a:solidFill>
                <a:latin typeface="Arial" panose="020B0604020202020204" pitchFamily="34" charset="0"/>
                <a:cs typeface="Arial" panose="020B0604020202020204" pitchFamily="34" charset="0"/>
              </a:rPr>
              <a:t>   Jun-1             Jul-1               Aug-1      </a:t>
            </a:r>
          </a:p>
        </p:txBody>
      </p:sp>
      <p:sp>
        <p:nvSpPr>
          <p:cNvPr id="10" name="AutoShape 3"/>
          <p:cNvSpPr>
            <a:spLocks noChangeAspect="1" noChangeArrowheads="1" noTextEdit="1"/>
          </p:cNvSpPr>
          <p:nvPr/>
        </p:nvSpPr>
        <p:spPr bwMode="auto">
          <a:xfrm>
            <a:off x="-1057742" y="-3295088"/>
            <a:ext cx="14089857" cy="10051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342900"/>
            <a:endParaRPr lang="en-US" sz="1350" dirty="0">
              <a:solidFill>
                <a:prstClr val="black"/>
              </a:solidFill>
              <a:latin typeface="Calibri" panose="020F0502020204030204"/>
            </a:endParaRPr>
          </a:p>
        </p:txBody>
      </p:sp>
      <p:sp>
        <p:nvSpPr>
          <p:cNvPr id="31" name="AutoShape 3"/>
          <p:cNvSpPr>
            <a:spLocks noChangeAspect="1" noChangeArrowheads="1" noTextEdit="1"/>
          </p:cNvSpPr>
          <p:nvPr/>
        </p:nvSpPr>
        <p:spPr bwMode="auto">
          <a:xfrm>
            <a:off x="-4120067" y="-3293237"/>
            <a:ext cx="14089857" cy="10051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342900"/>
            <a:endParaRPr lang="en-US" sz="1350" dirty="0">
              <a:solidFill>
                <a:prstClr val="black"/>
              </a:solidFill>
              <a:latin typeface="Calibri" panose="020F0502020204030204"/>
            </a:endParaRPr>
          </a:p>
        </p:txBody>
      </p:sp>
      <p:sp>
        <p:nvSpPr>
          <p:cNvPr id="12" name="Rectangle 11"/>
          <p:cNvSpPr/>
          <p:nvPr/>
        </p:nvSpPr>
        <p:spPr>
          <a:xfrm>
            <a:off x="5682587" y="3661765"/>
            <a:ext cx="959130" cy="1982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dirty="0">
              <a:solidFill>
                <a:prstClr val="white"/>
              </a:solidFill>
              <a:latin typeface="Calibri" panose="020F0502020204030204"/>
            </a:endParaRPr>
          </a:p>
        </p:txBody>
      </p:sp>
      <p:sp>
        <p:nvSpPr>
          <p:cNvPr id="35" name="Rectangle 34"/>
          <p:cNvSpPr/>
          <p:nvPr/>
        </p:nvSpPr>
        <p:spPr>
          <a:xfrm>
            <a:off x="5682587" y="5700477"/>
            <a:ext cx="959130" cy="1982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dirty="0">
              <a:solidFill>
                <a:prstClr val="white"/>
              </a:solidFill>
              <a:latin typeface="Calibri" panose="020F0502020204030204"/>
            </a:endParaRPr>
          </a:p>
        </p:txBody>
      </p:sp>
      <p:sp>
        <p:nvSpPr>
          <p:cNvPr id="37" name="TextBox 36"/>
          <p:cNvSpPr txBox="1"/>
          <p:nvPr/>
        </p:nvSpPr>
        <p:spPr>
          <a:xfrm>
            <a:off x="5025637" y="5436248"/>
            <a:ext cx="2423435" cy="230832"/>
          </a:xfrm>
          <a:prstGeom prst="rect">
            <a:avLst/>
          </a:prstGeom>
          <a:solidFill>
            <a:schemeClr val="bg1"/>
          </a:solidFill>
        </p:spPr>
        <p:txBody>
          <a:bodyPr wrap="square" tIns="34290" bIns="34290" rtlCol="0">
            <a:spAutoFit/>
          </a:bodyPr>
          <a:lstStyle/>
          <a:p>
            <a:pPr defTabSz="342900"/>
            <a:r>
              <a:rPr lang="en-US" sz="1050" dirty="0">
                <a:solidFill>
                  <a:prstClr val="black"/>
                </a:solidFill>
                <a:latin typeface="Arial" panose="020B0604020202020204" pitchFamily="34" charset="0"/>
                <a:cs typeface="Arial" panose="020B0604020202020204" pitchFamily="34" charset="0"/>
              </a:rPr>
              <a:t>   Jun-1             Jul-1               Aug-1      </a:t>
            </a:r>
          </a:p>
        </p:txBody>
      </p:sp>
      <p:grpSp>
        <p:nvGrpSpPr>
          <p:cNvPr id="2" name="Group 8"/>
          <p:cNvGrpSpPr>
            <a:grpSpLocks noChangeAspect="1"/>
          </p:cNvGrpSpPr>
          <p:nvPr/>
        </p:nvGrpSpPr>
        <p:grpSpPr bwMode="auto">
          <a:xfrm>
            <a:off x="719252" y="1783305"/>
            <a:ext cx="2711054" cy="4114800"/>
            <a:chOff x="6176" y="10873"/>
            <a:chExt cx="2277" cy="3456"/>
          </a:xfrm>
          <a:solidFill>
            <a:schemeClr val="tx1"/>
          </a:solidFill>
        </p:grpSpPr>
        <p:sp>
          <p:nvSpPr>
            <p:cNvPr id="3" name="AutoShape 7"/>
            <p:cNvSpPr>
              <a:spLocks noChangeAspect="1" noChangeArrowheads="1" noTextEdit="1"/>
            </p:cNvSpPr>
            <p:nvPr/>
          </p:nvSpPr>
          <p:spPr bwMode="auto">
            <a:xfrm>
              <a:off x="6176" y="10873"/>
              <a:ext cx="2277" cy="34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342900"/>
              <a:endParaRPr lang="en-US" sz="1350" dirty="0">
                <a:solidFill>
                  <a:prstClr val="white"/>
                </a:solidFill>
                <a:latin typeface="Calibri" panose="020F0502020204030204"/>
              </a:endParaRPr>
            </a:p>
          </p:txBody>
        </p:sp>
        <p:pic>
          <p:nvPicPr>
            <p:cNvPr id="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 y="10873"/>
              <a:ext cx="2282" cy="34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8" name="Title 7"/>
          <p:cNvSpPr txBox="1">
            <a:spLocks/>
          </p:cNvSpPr>
          <p:nvPr/>
        </p:nvSpPr>
        <p:spPr>
          <a:xfrm>
            <a:off x="129751" y="830230"/>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accent2">
                    <a:lumMod val="75000"/>
                  </a:schemeClr>
                </a:solidFill>
                <a:latin typeface="Roboto Slab" pitchFamily="2" charset="0"/>
                <a:ea typeface="Roboto Slab" pitchFamily="2" charset="0"/>
                <a:cs typeface="+mj-cs"/>
              </a:defRPr>
            </a:lvl1pPr>
          </a:lstStyle>
          <a:p>
            <a:pPr defTabSz="685800">
              <a:lnSpc>
                <a:spcPct val="100000"/>
              </a:lnSpc>
            </a:pPr>
            <a:r>
              <a:rPr lang="en-US" sz="2100" dirty="0">
                <a:solidFill>
                  <a:srgbClr val="8AB833">
                    <a:lumMod val="75000"/>
                  </a:srgbClr>
                </a:solidFill>
              </a:rPr>
              <a:t>The timing of the seasonal peak varies with latitude</a:t>
            </a:r>
            <a:br>
              <a:rPr lang="en-US" sz="2100" dirty="0">
                <a:solidFill>
                  <a:srgbClr val="8AB833">
                    <a:lumMod val="75000"/>
                  </a:srgbClr>
                </a:solidFill>
              </a:rPr>
            </a:br>
            <a:endParaRPr lang="en-US" sz="2100" b="1" dirty="0">
              <a:solidFill>
                <a:srgbClr val="8AB833">
                  <a:lumMod val="75000"/>
                </a:srgbClr>
              </a:solidFill>
            </a:endParaRPr>
          </a:p>
        </p:txBody>
      </p:sp>
      <p:sp>
        <p:nvSpPr>
          <p:cNvPr id="22" name="Rectangle 21"/>
          <p:cNvSpPr/>
          <p:nvPr/>
        </p:nvSpPr>
        <p:spPr>
          <a:xfrm>
            <a:off x="4251837" y="3610865"/>
            <a:ext cx="3301603" cy="2299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dirty="0">
              <a:solidFill>
                <a:prstClr val="white"/>
              </a:solidFill>
              <a:latin typeface="Calibri" panose="020F0502020204030204"/>
            </a:endParaRPr>
          </a:p>
        </p:txBody>
      </p:sp>
      <p:sp>
        <p:nvSpPr>
          <p:cNvPr id="23" name="TextBox 22"/>
          <p:cNvSpPr txBox="1"/>
          <p:nvPr/>
        </p:nvSpPr>
        <p:spPr>
          <a:xfrm rot="16200000">
            <a:off x="3524970" y="2568819"/>
            <a:ext cx="1746568" cy="346249"/>
          </a:xfrm>
          <a:prstGeom prst="rect">
            <a:avLst/>
          </a:prstGeom>
          <a:solidFill>
            <a:schemeClr val="bg1"/>
          </a:solidFill>
        </p:spPr>
        <p:txBody>
          <a:bodyPr wrap="none" rtlCol="0">
            <a:spAutoFit/>
          </a:bodyPr>
          <a:lstStyle/>
          <a:p>
            <a:pPr defTabSz="342900"/>
            <a:r>
              <a:rPr lang="en-US" sz="1650" dirty="0">
                <a:solidFill>
                  <a:prstClr val="black"/>
                </a:solidFill>
                <a:latin typeface="Calibri" panose="020F0502020204030204"/>
              </a:rPr>
              <a:t>Caterpillar density</a:t>
            </a:r>
          </a:p>
        </p:txBody>
      </p:sp>
      <p:sp>
        <p:nvSpPr>
          <p:cNvPr id="24" name="TextBox 23"/>
          <p:cNvSpPr txBox="1"/>
          <p:nvPr/>
        </p:nvSpPr>
        <p:spPr>
          <a:xfrm>
            <a:off x="1949612" y="65571"/>
            <a:ext cx="5256182" cy="646331"/>
          </a:xfrm>
          <a:prstGeom prst="rect">
            <a:avLst/>
          </a:prstGeom>
          <a:noFill/>
        </p:spPr>
        <p:txBody>
          <a:bodyPr wrap="none" rtlCol="0">
            <a:spAutoFit/>
          </a:bodyPr>
          <a:lstStyle/>
          <a:p>
            <a:pPr algn="ctr"/>
            <a:r>
              <a:rPr lang="en-US" sz="3600" b="1" dirty="0">
                <a:solidFill>
                  <a:srgbClr val="0070C0"/>
                </a:solidFill>
              </a:rPr>
              <a:t>Bugs</a:t>
            </a:r>
            <a:r>
              <a:rPr lang="en-US" sz="3600" dirty="0">
                <a:solidFill>
                  <a:srgbClr val="0070C0"/>
                </a:solidFill>
              </a:rPr>
              <a:t>: quantifying bird food</a:t>
            </a:r>
          </a:p>
        </p:txBody>
      </p:sp>
    </p:spTree>
    <p:extLst>
      <p:ext uri="{BB962C8B-B14F-4D97-AF65-F5344CB8AC3E}">
        <p14:creationId xmlns:p14="http://schemas.microsoft.com/office/powerpoint/2010/main" val="1286843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2"/>
          <p:cNvGrpSpPr>
            <a:grpSpLocks noChangeAspect="1"/>
          </p:cNvGrpSpPr>
          <p:nvPr/>
        </p:nvGrpSpPr>
        <p:grpSpPr bwMode="auto">
          <a:xfrm>
            <a:off x="4230922" y="1849373"/>
            <a:ext cx="3252584" cy="4059563"/>
            <a:chOff x="7729" y="10531"/>
            <a:chExt cx="2769" cy="3456"/>
          </a:xfrm>
          <a:solidFill>
            <a:schemeClr val="tx1"/>
          </a:solidFill>
        </p:grpSpPr>
        <p:sp>
          <p:nvSpPr>
            <p:cNvPr id="6" name="AutoShape 11"/>
            <p:cNvSpPr>
              <a:spLocks noChangeAspect="1" noChangeArrowheads="1" noTextEdit="1"/>
            </p:cNvSpPr>
            <p:nvPr/>
          </p:nvSpPr>
          <p:spPr bwMode="auto">
            <a:xfrm>
              <a:off x="7729" y="10531"/>
              <a:ext cx="2769" cy="34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342900"/>
              <a:endParaRPr lang="en-US" sz="1350" dirty="0">
                <a:solidFill>
                  <a:prstClr val="white"/>
                </a:solidFill>
                <a:latin typeface="Calibri" panose="020F0502020204030204"/>
              </a:endParaRPr>
            </a:p>
          </p:txBody>
        </p:sp>
        <p:pic>
          <p:nvPicPr>
            <p:cNvPr id="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9" y="10531"/>
              <a:ext cx="2773" cy="34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8" name="Right Brace 17"/>
          <p:cNvSpPr/>
          <p:nvPr/>
        </p:nvSpPr>
        <p:spPr>
          <a:xfrm rot="16200000" flipV="1">
            <a:off x="6212418" y="1684146"/>
            <a:ext cx="95645" cy="988567"/>
          </a:xfrm>
          <a:prstGeom prst="rightBrace">
            <a:avLst>
              <a:gd name="adj1" fmla="val 35501"/>
              <a:gd name="adj2" fmla="val 50000"/>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342900"/>
            <a:endParaRPr lang="en-US" sz="1350" dirty="0">
              <a:solidFill>
                <a:srgbClr val="FFC000"/>
              </a:solidFill>
              <a:latin typeface="Calibri" panose="020F0502020204030204"/>
            </a:endParaRPr>
          </a:p>
        </p:txBody>
      </p:sp>
      <p:sp>
        <p:nvSpPr>
          <p:cNvPr id="19" name="Rectangle 18"/>
          <p:cNvSpPr/>
          <p:nvPr/>
        </p:nvSpPr>
        <p:spPr>
          <a:xfrm>
            <a:off x="5965005" y="1921411"/>
            <a:ext cx="880305" cy="276999"/>
          </a:xfrm>
          <a:prstGeom prst="rect">
            <a:avLst/>
          </a:prstGeom>
          <a:noFill/>
        </p:spPr>
        <p:txBody>
          <a:bodyPr wrap="square">
            <a:spAutoFit/>
          </a:bodyPr>
          <a:lstStyle/>
          <a:p>
            <a:pPr defTabSz="342900">
              <a:tabLst>
                <a:tab pos="2528888" algn="l"/>
              </a:tabLst>
            </a:pPr>
            <a:r>
              <a:rPr lang="en-US" sz="1200" dirty="0">
                <a:solidFill>
                  <a:prstClr val="black"/>
                </a:solidFill>
                <a:latin typeface="Calibri" panose="020F0502020204030204"/>
              </a:rPr>
              <a:t>37 days</a:t>
            </a:r>
          </a:p>
        </p:txBody>
      </p:sp>
      <p:sp>
        <p:nvSpPr>
          <p:cNvPr id="20" name="Right Brace 19"/>
          <p:cNvSpPr/>
          <p:nvPr/>
        </p:nvSpPr>
        <p:spPr>
          <a:xfrm rot="16200000" flipV="1">
            <a:off x="5800548" y="4142425"/>
            <a:ext cx="67660" cy="160470"/>
          </a:xfrm>
          <a:prstGeom prst="rightBrace">
            <a:avLst>
              <a:gd name="adj1" fmla="val 35501"/>
              <a:gd name="adj2" fmla="val 50000"/>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342900"/>
            <a:endParaRPr lang="en-US" sz="1350" dirty="0">
              <a:solidFill>
                <a:prstClr val="white"/>
              </a:solidFill>
              <a:latin typeface="Calibri" panose="020F0502020204030204"/>
            </a:endParaRPr>
          </a:p>
        </p:txBody>
      </p:sp>
      <p:sp>
        <p:nvSpPr>
          <p:cNvPr id="21" name="Rectangle 20"/>
          <p:cNvSpPr/>
          <p:nvPr/>
        </p:nvSpPr>
        <p:spPr>
          <a:xfrm>
            <a:off x="5627297" y="3971693"/>
            <a:ext cx="880305" cy="276999"/>
          </a:xfrm>
          <a:prstGeom prst="rect">
            <a:avLst/>
          </a:prstGeom>
          <a:noFill/>
        </p:spPr>
        <p:txBody>
          <a:bodyPr wrap="square">
            <a:spAutoFit/>
          </a:bodyPr>
          <a:lstStyle/>
          <a:p>
            <a:pPr defTabSz="342900">
              <a:tabLst>
                <a:tab pos="2528888" algn="l"/>
              </a:tabLst>
            </a:pPr>
            <a:r>
              <a:rPr lang="en-US" sz="1200" dirty="0">
                <a:solidFill>
                  <a:prstClr val="black"/>
                </a:solidFill>
                <a:latin typeface="Calibri" panose="020F0502020204030204"/>
              </a:rPr>
              <a:t>6 days</a:t>
            </a:r>
          </a:p>
        </p:txBody>
      </p:sp>
      <p:sp>
        <p:nvSpPr>
          <p:cNvPr id="25" name="TextBox 24"/>
          <p:cNvSpPr txBox="1"/>
          <p:nvPr/>
        </p:nvSpPr>
        <p:spPr>
          <a:xfrm>
            <a:off x="4994846" y="3400679"/>
            <a:ext cx="2423435" cy="230832"/>
          </a:xfrm>
          <a:prstGeom prst="rect">
            <a:avLst/>
          </a:prstGeom>
          <a:solidFill>
            <a:schemeClr val="bg1"/>
          </a:solidFill>
        </p:spPr>
        <p:txBody>
          <a:bodyPr wrap="square" tIns="34290" bIns="34290" rtlCol="0">
            <a:spAutoFit/>
          </a:bodyPr>
          <a:lstStyle/>
          <a:p>
            <a:pPr defTabSz="342900"/>
            <a:r>
              <a:rPr lang="en-US" sz="1050" dirty="0">
                <a:solidFill>
                  <a:prstClr val="black"/>
                </a:solidFill>
                <a:latin typeface="Arial" panose="020B0604020202020204" pitchFamily="34" charset="0"/>
                <a:cs typeface="Arial" panose="020B0604020202020204" pitchFamily="34" charset="0"/>
              </a:rPr>
              <a:t>   Jun-1             Jul-1               Aug-1      </a:t>
            </a:r>
          </a:p>
        </p:txBody>
      </p:sp>
      <p:sp>
        <p:nvSpPr>
          <p:cNvPr id="10" name="AutoShape 3"/>
          <p:cNvSpPr>
            <a:spLocks noChangeAspect="1" noChangeArrowheads="1" noTextEdit="1"/>
          </p:cNvSpPr>
          <p:nvPr/>
        </p:nvSpPr>
        <p:spPr bwMode="auto">
          <a:xfrm>
            <a:off x="-1057742" y="-3295088"/>
            <a:ext cx="14089857" cy="10051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342900"/>
            <a:endParaRPr lang="en-US" sz="1350" dirty="0">
              <a:solidFill>
                <a:prstClr val="black"/>
              </a:solidFill>
              <a:latin typeface="Calibri" panose="020F0502020204030204"/>
            </a:endParaRPr>
          </a:p>
        </p:txBody>
      </p:sp>
      <p:sp>
        <p:nvSpPr>
          <p:cNvPr id="31" name="AutoShape 3"/>
          <p:cNvSpPr>
            <a:spLocks noChangeAspect="1" noChangeArrowheads="1" noTextEdit="1"/>
          </p:cNvSpPr>
          <p:nvPr/>
        </p:nvSpPr>
        <p:spPr bwMode="auto">
          <a:xfrm>
            <a:off x="-4120067" y="-3293237"/>
            <a:ext cx="14089857" cy="10051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342900"/>
            <a:endParaRPr lang="en-US" sz="1350" dirty="0">
              <a:solidFill>
                <a:prstClr val="black"/>
              </a:solidFill>
              <a:latin typeface="Calibri" panose="020F0502020204030204"/>
            </a:endParaRPr>
          </a:p>
        </p:txBody>
      </p:sp>
      <p:sp>
        <p:nvSpPr>
          <p:cNvPr id="12" name="Rectangle 11"/>
          <p:cNvSpPr/>
          <p:nvPr/>
        </p:nvSpPr>
        <p:spPr>
          <a:xfrm>
            <a:off x="5682587" y="3661765"/>
            <a:ext cx="959130" cy="1982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dirty="0">
              <a:solidFill>
                <a:prstClr val="white"/>
              </a:solidFill>
              <a:latin typeface="Calibri" panose="020F0502020204030204"/>
            </a:endParaRPr>
          </a:p>
        </p:txBody>
      </p:sp>
      <p:sp>
        <p:nvSpPr>
          <p:cNvPr id="35" name="Rectangle 34"/>
          <p:cNvSpPr/>
          <p:nvPr/>
        </p:nvSpPr>
        <p:spPr>
          <a:xfrm>
            <a:off x="5682587" y="5700477"/>
            <a:ext cx="959130" cy="1982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dirty="0">
              <a:solidFill>
                <a:prstClr val="white"/>
              </a:solidFill>
              <a:latin typeface="Calibri" panose="020F0502020204030204"/>
            </a:endParaRPr>
          </a:p>
        </p:txBody>
      </p:sp>
      <p:sp>
        <p:nvSpPr>
          <p:cNvPr id="37" name="TextBox 36"/>
          <p:cNvSpPr txBox="1"/>
          <p:nvPr/>
        </p:nvSpPr>
        <p:spPr>
          <a:xfrm>
            <a:off x="5025637" y="5436248"/>
            <a:ext cx="2423435" cy="230832"/>
          </a:xfrm>
          <a:prstGeom prst="rect">
            <a:avLst/>
          </a:prstGeom>
          <a:solidFill>
            <a:schemeClr val="bg1"/>
          </a:solidFill>
        </p:spPr>
        <p:txBody>
          <a:bodyPr wrap="square" tIns="34290" bIns="34290" rtlCol="0">
            <a:spAutoFit/>
          </a:bodyPr>
          <a:lstStyle/>
          <a:p>
            <a:pPr defTabSz="342900"/>
            <a:r>
              <a:rPr lang="en-US" sz="1050" dirty="0">
                <a:solidFill>
                  <a:prstClr val="black"/>
                </a:solidFill>
                <a:latin typeface="Arial" panose="020B0604020202020204" pitchFamily="34" charset="0"/>
                <a:cs typeface="Arial" panose="020B0604020202020204" pitchFamily="34" charset="0"/>
              </a:rPr>
              <a:t>   Jun-1             Jul-1               Aug-1      </a:t>
            </a:r>
          </a:p>
        </p:txBody>
      </p:sp>
      <p:grpSp>
        <p:nvGrpSpPr>
          <p:cNvPr id="2" name="Group 8"/>
          <p:cNvGrpSpPr>
            <a:grpSpLocks noChangeAspect="1"/>
          </p:cNvGrpSpPr>
          <p:nvPr/>
        </p:nvGrpSpPr>
        <p:grpSpPr bwMode="auto">
          <a:xfrm>
            <a:off x="719252" y="1783305"/>
            <a:ext cx="2711054" cy="4114800"/>
            <a:chOff x="6176" y="10873"/>
            <a:chExt cx="2277" cy="3456"/>
          </a:xfrm>
          <a:solidFill>
            <a:schemeClr val="tx1"/>
          </a:solidFill>
        </p:grpSpPr>
        <p:sp>
          <p:nvSpPr>
            <p:cNvPr id="3" name="AutoShape 7"/>
            <p:cNvSpPr>
              <a:spLocks noChangeAspect="1" noChangeArrowheads="1" noTextEdit="1"/>
            </p:cNvSpPr>
            <p:nvPr/>
          </p:nvSpPr>
          <p:spPr bwMode="auto">
            <a:xfrm>
              <a:off x="6176" y="10873"/>
              <a:ext cx="2277" cy="34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342900"/>
              <a:endParaRPr lang="en-US" sz="1350" dirty="0">
                <a:solidFill>
                  <a:prstClr val="white"/>
                </a:solidFill>
                <a:latin typeface="Calibri" panose="020F0502020204030204"/>
              </a:endParaRPr>
            </a:p>
          </p:txBody>
        </p:sp>
        <p:pic>
          <p:nvPicPr>
            <p:cNvPr id="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 y="10873"/>
              <a:ext cx="2282" cy="346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8" name="Title 7"/>
          <p:cNvSpPr txBox="1">
            <a:spLocks/>
          </p:cNvSpPr>
          <p:nvPr/>
        </p:nvSpPr>
        <p:spPr>
          <a:xfrm>
            <a:off x="129751" y="830230"/>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chemeClr val="accent2">
                    <a:lumMod val="75000"/>
                  </a:schemeClr>
                </a:solidFill>
                <a:latin typeface="Roboto Slab" pitchFamily="2" charset="0"/>
                <a:ea typeface="Roboto Slab" pitchFamily="2" charset="0"/>
                <a:cs typeface="+mj-cs"/>
              </a:defRPr>
            </a:lvl1pPr>
          </a:lstStyle>
          <a:p>
            <a:pPr defTabSz="685800">
              <a:lnSpc>
                <a:spcPct val="100000"/>
              </a:lnSpc>
            </a:pPr>
            <a:r>
              <a:rPr lang="en-US" sz="2100" dirty="0">
                <a:solidFill>
                  <a:srgbClr val="8AB833">
                    <a:lumMod val="75000"/>
                  </a:srgbClr>
                </a:solidFill>
              </a:rPr>
              <a:t>The timing of the seasonal peak varies with latitude</a:t>
            </a:r>
            <a:br>
              <a:rPr lang="en-US" sz="2100" dirty="0">
                <a:solidFill>
                  <a:srgbClr val="8AB833">
                    <a:lumMod val="75000"/>
                  </a:srgbClr>
                </a:solidFill>
              </a:rPr>
            </a:br>
            <a:r>
              <a:rPr lang="en-US" sz="2100" b="1" dirty="0">
                <a:solidFill>
                  <a:srgbClr val="FFC000"/>
                </a:solidFill>
              </a:rPr>
              <a:t>but also within regions</a:t>
            </a:r>
            <a:endParaRPr lang="en-US" sz="2100" b="1" dirty="0">
              <a:solidFill>
                <a:srgbClr val="8AB833">
                  <a:lumMod val="75000"/>
                </a:srgbClr>
              </a:solidFill>
            </a:endParaRPr>
          </a:p>
        </p:txBody>
      </p:sp>
      <p:sp>
        <p:nvSpPr>
          <p:cNvPr id="22" name="TextBox 21"/>
          <p:cNvSpPr txBox="1"/>
          <p:nvPr/>
        </p:nvSpPr>
        <p:spPr>
          <a:xfrm>
            <a:off x="1949612" y="65571"/>
            <a:ext cx="5256182" cy="646331"/>
          </a:xfrm>
          <a:prstGeom prst="rect">
            <a:avLst/>
          </a:prstGeom>
          <a:noFill/>
        </p:spPr>
        <p:txBody>
          <a:bodyPr wrap="none" rtlCol="0">
            <a:spAutoFit/>
          </a:bodyPr>
          <a:lstStyle/>
          <a:p>
            <a:pPr algn="ctr"/>
            <a:r>
              <a:rPr lang="en-US" sz="3600" b="1" dirty="0">
                <a:solidFill>
                  <a:srgbClr val="0070C0"/>
                </a:solidFill>
              </a:rPr>
              <a:t>Bugs</a:t>
            </a:r>
            <a:r>
              <a:rPr lang="en-US" sz="3600" dirty="0">
                <a:solidFill>
                  <a:srgbClr val="0070C0"/>
                </a:solidFill>
              </a:rPr>
              <a:t>: quantifying bird food</a:t>
            </a:r>
          </a:p>
        </p:txBody>
      </p:sp>
    </p:spTree>
    <p:extLst>
      <p:ext uri="{BB962C8B-B14F-4D97-AF65-F5344CB8AC3E}">
        <p14:creationId xmlns:p14="http://schemas.microsoft.com/office/powerpoint/2010/main" val="3200518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868B11-3DB0-40E5-AE4C-C57556F2F003}"/>
              </a:ext>
            </a:extLst>
          </p:cNvPr>
          <p:cNvPicPr>
            <a:picLocks noChangeAspect="1"/>
          </p:cNvPicPr>
          <p:nvPr/>
        </p:nvPicPr>
        <p:blipFill>
          <a:blip r:embed="rId2"/>
          <a:stretch>
            <a:fillRect/>
          </a:stretch>
        </p:blipFill>
        <p:spPr>
          <a:xfrm>
            <a:off x="1370354" y="1832407"/>
            <a:ext cx="6403292" cy="4572000"/>
          </a:xfrm>
          <a:prstGeom prst="rect">
            <a:avLst/>
          </a:prstGeom>
        </p:spPr>
      </p:pic>
      <p:sp>
        <p:nvSpPr>
          <p:cNvPr id="10" name="TextBox 9">
            <a:extLst>
              <a:ext uri="{FF2B5EF4-FFF2-40B4-BE49-F238E27FC236}">
                <a16:creationId xmlns:a16="http://schemas.microsoft.com/office/drawing/2014/main" id="{721040E1-6EA4-464E-8C87-82B765CF7546}"/>
              </a:ext>
            </a:extLst>
          </p:cNvPr>
          <p:cNvSpPr txBox="1"/>
          <p:nvPr/>
        </p:nvSpPr>
        <p:spPr>
          <a:xfrm>
            <a:off x="82193" y="65571"/>
            <a:ext cx="8979614" cy="58477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3200" dirty="0">
                <a:solidFill>
                  <a:srgbClr val="0070C0"/>
                </a:solidFill>
                <a:latin typeface="Segoe UI Semilight" panose="020B0402040204020203" pitchFamily="34" charset="0"/>
                <a:cs typeface="Segoe UI Semilight" panose="020B0402040204020203" pitchFamily="34" charset="0"/>
              </a:rPr>
              <a:t>What have we learned?</a:t>
            </a:r>
          </a:p>
        </p:txBody>
      </p:sp>
      <p:pic>
        <p:nvPicPr>
          <p:cNvPr id="17" name="Picture 22" descr="http://static.flickr.com/2238/2148457971_8475d5226d.jpg">
            <a:extLst>
              <a:ext uri="{FF2B5EF4-FFF2-40B4-BE49-F238E27FC236}">
                <a16:creationId xmlns:a16="http://schemas.microsoft.com/office/drawing/2014/main" id="{4B90F9F5-F3AE-4C6B-9F4B-09132811D88E}"/>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3110783" y="3429000"/>
            <a:ext cx="1182261" cy="13230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4C25CD1-C024-469A-88CD-404A92A5CA4E}"/>
              </a:ext>
            </a:extLst>
          </p:cNvPr>
          <p:cNvSpPr txBox="1"/>
          <p:nvPr/>
        </p:nvSpPr>
        <p:spPr>
          <a:xfrm>
            <a:off x="4184889" y="1979977"/>
            <a:ext cx="3221972" cy="369332"/>
          </a:xfrm>
          <a:prstGeom prst="rect">
            <a:avLst/>
          </a:prstGeom>
          <a:noFill/>
        </p:spPr>
        <p:txBody>
          <a:bodyPr wrap="none" rtlCol="0">
            <a:spAutoFit/>
          </a:bodyPr>
          <a:lstStyle/>
          <a:p>
            <a:r>
              <a:rPr lang="en-US" dirty="0"/>
              <a:t>North Carolina Botanical Garden</a:t>
            </a:r>
          </a:p>
        </p:txBody>
      </p:sp>
      <p:sp>
        <p:nvSpPr>
          <p:cNvPr id="11" name="TextBox 10">
            <a:extLst>
              <a:ext uri="{FF2B5EF4-FFF2-40B4-BE49-F238E27FC236}">
                <a16:creationId xmlns:a16="http://schemas.microsoft.com/office/drawing/2014/main" id="{601208DD-8084-4150-A630-5BDF84717C20}"/>
              </a:ext>
            </a:extLst>
          </p:cNvPr>
          <p:cNvSpPr txBox="1"/>
          <p:nvPr/>
        </p:nvSpPr>
        <p:spPr>
          <a:xfrm>
            <a:off x="154487" y="1329928"/>
            <a:ext cx="8546084" cy="584775"/>
          </a:xfrm>
          <a:prstGeom prst="rect">
            <a:avLst/>
          </a:prstGeom>
          <a:noFill/>
        </p:spPr>
        <p:txBody>
          <a:bodyPr wrap="square" rtlCol="0">
            <a:spAutoFit/>
          </a:bodyPr>
          <a:lstStyle/>
          <a:p>
            <a:r>
              <a:rPr lang="en-US" sz="3200" b="1" dirty="0">
                <a:solidFill>
                  <a:srgbClr val="0070C0"/>
                </a:solidFill>
                <a:latin typeface="Segoe UI Semilight" panose="020B0402040204020203" pitchFamily="34" charset="0"/>
                <a:cs typeface="Segoe UI Semilight" panose="020B0402040204020203" pitchFamily="34" charset="0"/>
              </a:rPr>
              <a:t>Caterpillar Phenology</a:t>
            </a:r>
          </a:p>
        </p:txBody>
      </p:sp>
    </p:spTree>
    <p:extLst>
      <p:ext uri="{BB962C8B-B14F-4D97-AF65-F5344CB8AC3E}">
        <p14:creationId xmlns:p14="http://schemas.microsoft.com/office/powerpoint/2010/main" val="2001423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E5C421-3A2A-40E9-8BB2-8F8FE1A994AA}"/>
              </a:ext>
            </a:extLst>
          </p:cNvPr>
          <p:cNvPicPr>
            <a:picLocks noChangeAspect="1"/>
          </p:cNvPicPr>
          <p:nvPr/>
        </p:nvPicPr>
        <p:blipFill>
          <a:blip r:embed="rId2"/>
          <a:stretch>
            <a:fillRect/>
          </a:stretch>
        </p:blipFill>
        <p:spPr>
          <a:xfrm>
            <a:off x="1370648" y="1828800"/>
            <a:ext cx="6403292" cy="4572000"/>
          </a:xfrm>
          <a:prstGeom prst="rect">
            <a:avLst/>
          </a:prstGeom>
        </p:spPr>
      </p:pic>
      <p:sp>
        <p:nvSpPr>
          <p:cNvPr id="10" name="TextBox 9">
            <a:extLst>
              <a:ext uri="{FF2B5EF4-FFF2-40B4-BE49-F238E27FC236}">
                <a16:creationId xmlns:a16="http://schemas.microsoft.com/office/drawing/2014/main" id="{721040E1-6EA4-464E-8C87-82B765CF7546}"/>
              </a:ext>
            </a:extLst>
          </p:cNvPr>
          <p:cNvSpPr txBox="1"/>
          <p:nvPr/>
        </p:nvSpPr>
        <p:spPr>
          <a:xfrm>
            <a:off x="82193" y="65571"/>
            <a:ext cx="8979614" cy="58477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3200" dirty="0">
                <a:solidFill>
                  <a:srgbClr val="0070C0"/>
                </a:solidFill>
                <a:latin typeface="Segoe UI Semilight" panose="020B0402040204020203" pitchFamily="34" charset="0"/>
                <a:cs typeface="Segoe UI Semilight" panose="020B0402040204020203" pitchFamily="34" charset="0"/>
              </a:rPr>
              <a:t>What have we learned?</a:t>
            </a:r>
          </a:p>
        </p:txBody>
      </p:sp>
      <p:pic>
        <p:nvPicPr>
          <p:cNvPr id="8" name="Picture 22" descr="http://static.flickr.com/2238/2148457971_8475d5226d.jpg">
            <a:extLst>
              <a:ext uri="{FF2B5EF4-FFF2-40B4-BE49-F238E27FC236}">
                <a16:creationId xmlns:a16="http://schemas.microsoft.com/office/drawing/2014/main" id="{56F2815C-A249-4751-98F9-5CF60006A531}"/>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3110783" y="3429000"/>
            <a:ext cx="1182261" cy="13230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87C4734-8267-4829-8DBA-F56990825B87}"/>
              </a:ext>
            </a:extLst>
          </p:cNvPr>
          <p:cNvSpPr txBox="1"/>
          <p:nvPr/>
        </p:nvSpPr>
        <p:spPr>
          <a:xfrm>
            <a:off x="4184889" y="1979977"/>
            <a:ext cx="3221972" cy="369332"/>
          </a:xfrm>
          <a:prstGeom prst="rect">
            <a:avLst/>
          </a:prstGeom>
          <a:noFill/>
        </p:spPr>
        <p:txBody>
          <a:bodyPr wrap="none" rtlCol="0">
            <a:spAutoFit/>
          </a:bodyPr>
          <a:lstStyle/>
          <a:p>
            <a:r>
              <a:rPr lang="en-US" dirty="0"/>
              <a:t>North Carolina Botanical Garden</a:t>
            </a:r>
          </a:p>
        </p:txBody>
      </p:sp>
      <p:sp>
        <p:nvSpPr>
          <p:cNvPr id="11" name="TextBox 10">
            <a:extLst>
              <a:ext uri="{FF2B5EF4-FFF2-40B4-BE49-F238E27FC236}">
                <a16:creationId xmlns:a16="http://schemas.microsoft.com/office/drawing/2014/main" id="{601208DD-8084-4150-A630-5BDF84717C20}"/>
              </a:ext>
            </a:extLst>
          </p:cNvPr>
          <p:cNvSpPr txBox="1"/>
          <p:nvPr/>
        </p:nvSpPr>
        <p:spPr>
          <a:xfrm>
            <a:off x="154487" y="1329928"/>
            <a:ext cx="8546084" cy="584775"/>
          </a:xfrm>
          <a:prstGeom prst="rect">
            <a:avLst/>
          </a:prstGeom>
          <a:noFill/>
        </p:spPr>
        <p:txBody>
          <a:bodyPr wrap="square" rtlCol="0">
            <a:spAutoFit/>
          </a:bodyPr>
          <a:lstStyle/>
          <a:p>
            <a:r>
              <a:rPr lang="en-US" sz="3200" b="1" dirty="0">
                <a:solidFill>
                  <a:srgbClr val="0070C0"/>
                </a:solidFill>
                <a:latin typeface="Segoe UI Semilight" panose="020B0402040204020203" pitchFamily="34" charset="0"/>
                <a:cs typeface="Segoe UI Semilight" panose="020B0402040204020203" pitchFamily="34" charset="0"/>
              </a:rPr>
              <a:t>Caterpillar Phenology</a:t>
            </a:r>
          </a:p>
        </p:txBody>
      </p:sp>
    </p:spTree>
    <p:extLst>
      <p:ext uri="{BB962C8B-B14F-4D97-AF65-F5344CB8AC3E}">
        <p14:creationId xmlns:p14="http://schemas.microsoft.com/office/powerpoint/2010/main" val="218382364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26275</TotalTime>
  <Words>734</Words>
  <Application>Microsoft Office PowerPoint</Application>
  <PresentationFormat>On-screen Show (4:3)</PresentationFormat>
  <Paragraphs>138</Paragraphs>
  <Slides>23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Kaushan Script</vt:lpstr>
      <vt:lpstr>Montserrat Light</vt:lpstr>
      <vt:lpstr>Roboto Slab</vt:lpstr>
      <vt:lpstr>Segoe UI Semilight</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University of North Carolina at Chapel Hill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 User</dc:creator>
  <cp:lastModifiedBy>Hurlbert, Allen Hartley</cp:lastModifiedBy>
  <cp:revision>567</cp:revision>
  <dcterms:created xsi:type="dcterms:W3CDTF">2012-03-06T01:42:56Z</dcterms:created>
  <dcterms:modified xsi:type="dcterms:W3CDTF">2023-09-20T20:03:46Z</dcterms:modified>
</cp:coreProperties>
</file>